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1" r:id="rId2"/>
    <p:sldId id="332" r:id="rId3"/>
    <p:sldId id="411" r:id="rId4"/>
    <p:sldId id="268" r:id="rId5"/>
    <p:sldId id="291" r:id="rId6"/>
    <p:sldId id="372" r:id="rId7"/>
    <p:sldId id="271" r:id="rId8"/>
    <p:sldId id="272" r:id="rId9"/>
    <p:sldId id="397" r:id="rId10"/>
    <p:sldId id="269" r:id="rId11"/>
    <p:sldId id="374" r:id="rId12"/>
    <p:sldId id="276" r:id="rId13"/>
    <p:sldId id="277" r:id="rId14"/>
    <p:sldId id="289" r:id="rId15"/>
    <p:sldId id="292" r:id="rId16"/>
    <p:sldId id="452" r:id="rId17"/>
    <p:sldId id="398" r:id="rId18"/>
    <p:sldId id="424" r:id="rId19"/>
    <p:sldId id="426" r:id="rId20"/>
    <p:sldId id="428" r:id="rId21"/>
    <p:sldId id="458" r:id="rId22"/>
    <p:sldId id="459" r:id="rId23"/>
    <p:sldId id="451" r:id="rId24"/>
    <p:sldId id="454" r:id="rId25"/>
    <p:sldId id="455" r:id="rId26"/>
    <p:sldId id="456" r:id="rId27"/>
    <p:sldId id="453" r:id="rId28"/>
    <p:sldId id="406" r:id="rId29"/>
    <p:sldId id="280" r:id="rId30"/>
    <p:sldId id="293" r:id="rId31"/>
    <p:sldId id="281" r:id="rId32"/>
    <p:sldId id="282" r:id="rId33"/>
    <p:sldId id="298" r:id="rId34"/>
    <p:sldId id="443" r:id="rId35"/>
    <p:sldId id="427" r:id="rId36"/>
    <p:sldId id="294" r:id="rId37"/>
    <p:sldId id="295" r:id="rId38"/>
    <p:sldId id="395" r:id="rId39"/>
    <p:sldId id="377" r:id="rId40"/>
    <p:sldId id="416" r:id="rId41"/>
    <p:sldId id="393" r:id="rId42"/>
    <p:sldId id="260" r:id="rId43"/>
  </p:sldIdLst>
  <p:sldSz cx="12188825" cy="6858000"/>
  <p:notesSz cx="6797675" cy="9926638"/>
  <p:embeddedFontLst>
    <p:embeddedFont>
      <p:font typeface="AU Passata" panose="020B0503030502030804" pitchFamily="34" charset="77"/>
      <p:regular r:id="rId46"/>
      <p:bold r:id="rId47"/>
    </p:embeddedFont>
    <p:embeddedFont>
      <p:font typeface="AU Passata Light" panose="020B0303030902030804" pitchFamily="34" charset="77"/>
      <p:regular r:id="rId48"/>
      <p:bold r:id="rId49"/>
    </p:embeddedFont>
    <p:embeddedFont>
      <p:font typeface="AU Peto" pitchFamily="82" charset="77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Georgia" panose="02040502050405020303" pitchFamily="18" charset="0"/>
      <p:regular r:id="rId57"/>
      <p:bold r:id="rId58"/>
      <p:italic r:id="rId59"/>
      <p:boldItalic r:id="rId60"/>
    </p:embeddedFont>
    <p:embeddedFont>
      <p:font typeface="Wingdings 3" pitchFamily="2" charset="2"/>
      <p:regular r:id="rId61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6" userDrawn="1">
          <p15:clr>
            <a:srgbClr val="A4A3A4"/>
          </p15:clr>
        </p15:guide>
        <p15:guide id="2" orient="horz" pos="7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446"/>
    <a:srgbClr val="000000"/>
    <a:srgbClr val="0001FF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753" autoAdjust="0"/>
    <p:restoredTop sz="93459" autoAdjust="0"/>
  </p:normalViewPr>
  <p:slideViewPr>
    <p:cSldViewPr snapToGrid="0" snapToObjects="1" showGuides="1">
      <p:cViewPr>
        <p:scale>
          <a:sx n="172" d="100"/>
          <a:sy n="172" d="100"/>
        </p:scale>
        <p:origin x="1216" y="1056"/>
      </p:cViewPr>
      <p:guideLst>
        <p:guide pos="2886"/>
        <p:guide orient="horz" pos="7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47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907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96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15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47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4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899124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Generalised Linear models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897563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608267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899124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Generalised Linear models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6536223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47065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522107"/>
            <a:ext cx="5180251" cy="46548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522107"/>
            <a:ext cx="5180251" cy="465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E8E-EBAF-E04A-A3FF-331799697946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45B-1101-324D-9A52-13B9F181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7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6E8E-EBAF-E04A-A3FF-331799697946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45B-1101-324D-9A52-13B9F181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899124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Generalised Linear models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Alejandro Ordonez Gloria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7074556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 dirty="0"/>
              <a:t>27/08/2018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12138603" name="SecondaryLogo_sort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Alejandro Ordonez Gloria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892090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US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STATISTICAL AND GEOSPATIAL MODELLING</a:t>
            </a:r>
          </a:p>
          <a:p>
            <a:pPr algn="r">
              <a:lnSpc>
                <a:spcPct val="95000"/>
              </a:lnSpc>
              <a:defRPr/>
            </a:pPr>
            <a:r>
              <a:rPr lang="en-US" sz="700" b="0" kern="1200" cap="all" baseline="0" dirty="0" err="1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Generalised</a:t>
            </a:r>
            <a:r>
              <a:rPr lang="en-US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 Linear models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Bioscience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20/09/2022</a:t>
            </a:fld>
            <a:r>
              <a:rPr lang="en-GB"/>
              <a:t>27/08/2018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  <p:sldLayoutId id="2147483680" r:id="rId22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em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1844" y="1520315"/>
            <a:ext cx="9822790" cy="1779553"/>
          </a:xfrm>
        </p:spPr>
        <p:txBody>
          <a:bodyPr/>
          <a:lstStyle/>
          <a:p>
            <a:r>
              <a:rPr lang="en-GB" sz="7200" dirty="0"/>
              <a:t>LINEAR regression II</a:t>
            </a:r>
            <a:br>
              <a:rPr lang="en-GB" sz="6600" dirty="0"/>
            </a:br>
            <a:r>
              <a:rPr lang="en-GB" sz="5400" dirty="0"/>
              <a:t>Generalised Linear Models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DC9309-EC25-B243-97CF-D5137C7A4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/>
          <a:lstStyle/>
          <a:p>
            <a:r>
              <a:rPr lang="en-GB" sz="2400" dirty="0"/>
              <a:t>Alejandro Ordonez</a:t>
            </a:r>
          </a:p>
          <a:p>
            <a:r>
              <a:rPr lang="en-GB" sz="1600" dirty="0"/>
              <a:t>Assistant Professor - Department of Bioscience </a:t>
            </a:r>
          </a:p>
          <a:p>
            <a:r>
              <a:rPr lang="en-GB" sz="1600" dirty="0"/>
              <a:t>Section for Ecoinformatics &amp; Biodiversity</a:t>
            </a:r>
          </a:p>
          <a:p>
            <a:r>
              <a:rPr lang="en-GB" sz="1600" dirty="0" err="1"/>
              <a:t>Center</a:t>
            </a:r>
            <a:r>
              <a:rPr lang="en-GB" sz="1600" dirty="0"/>
              <a:t> for Biodiversity Dynamics in a Changing World (BIOCHANGE)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+mn-lt"/>
              </a:rPr>
              <a:t>Generalised Linear Models</a:t>
            </a:r>
            <a:br>
              <a:rPr lang="en-GB" sz="4800" b="1" dirty="0">
                <a:latin typeface="+mn-lt"/>
              </a:rPr>
            </a:br>
            <a:r>
              <a:rPr lang="en-GB" sz="4400" b="0" dirty="0">
                <a:latin typeface="+mn-lt"/>
              </a:rPr>
              <a:t>Types we will discuss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91975" y="2210592"/>
            <a:ext cx="4616145" cy="3423097"/>
          </a:xfrm>
          <a:solidFill>
            <a:schemeClr val="bg2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sz="4000" b="1" dirty="0">
                <a:solidFill>
                  <a:schemeClr val="bg1"/>
                </a:solidFill>
              </a:rPr>
              <a:t>Logistic regression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Response variable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Binary </a:t>
            </a:r>
            <a:r>
              <a:rPr lang="en-GB" dirty="0">
                <a:solidFill>
                  <a:schemeClr val="bg1"/>
                </a:solidFill>
                <a:sym typeface="Wingdings"/>
              </a:rPr>
              <a:t> Pres/Abs or Probability</a:t>
            </a:r>
          </a:p>
          <a:p>
            <a:r>
              <a:rPr lang="en-GB" b="1" dirty="0">
                <a:solidFill>
                  <a:schemeClr val="bg1"/>
                </a:solidFill>
              </a:rPr>
              <a:t>What is modelled: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Probability that </a:t>
            </a:r>
            <a:r>
              <a:rPr lang="en-GB" b="1" dirty="0">
                <a:solidFill>
                  <a:schemeClr val="bg1"/>
                </a:solidFill>
              </a:rPr>
              <a:t>Y</a:t>
            </a:r>
            <a:r>
              <a:rPr lang="en-GB" dirty="0">
                <a:solidFill>
                  <a:schemeClr val="bg1"/>
                </a:solidFill>
              </a:rPr>
              <a:t>=1 given </a:t>
            </a:r>
            <a:r>
              <a:rPr lang="en-GB" b="1" dirty="0">
                <a:solidFill>
                  <a:schemeClr val="bg1"/>
                </a:solidFill>
              </a:rPr>
              <a:t>X</a:t>
            </a:r>
          </a:p>
          <a:p>
            <a:r>
              <a:rPr lang="en-GB" b="1" dirty="0">
                <a:solidFill>
                  <a:schemeClr val="bg1"/>
                </a:solidFill>
              </a:rPr>
              <a:t>Error model: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Binomial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96155" y="2210592"/>
            <a:ext cx="4616145" cy="3423097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sz="4000" b="1" dirty="0">
                <a:solidFill>
                  <a:schemeClr val="bg1"/>
                </a:solidFill>
              </a:rPr>
              <a:t>Poisson regression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Response variable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Counts </a:t>
            </a:r>
            <a:r>
              <a:rPr lang="en-GB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en-GB" dirty="0">
                <a:solidFill>
                  <a:schemeClr val="bg1"/>
                </a:solidFill>
              </a:rPr>
              <a:t>Discrete numbers</a:t>
            </a:r>
            <a:r>
              <a:rPr lang="en-GB" dirty="0">
                <a:solidFill>
                  <a:schemeClr val="bg1"/>
                </a:solidFill>
                <a:sym typeface="Wingdings"/>
              </a:rPr>
              <a:t> </a:t>
            </a:r>
          </a:p>
          <a:p>
            <a:r>
              <a:rPr lang="en-GB" b="1" dirty="0">
                <a:solidFill>
                  <a:schemeClr val="bg1"/>
                </a:solidFill>
              </a:rPr>
              <a:t>What is modelled: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Mean Count of </a:t>
            </a:r>
            <a:r>
              <a:rPr lang="en-GB" b="1" dirty="0">
                <a:solidFill>
                  <a:schemeClr val="bg1"/>
                </a:solidFill>
              </a:rPr>
              <a:t>Y</a:t>
            </a:r>
            <a:r>
              <a:rPr lang="en-GB" dirty="0">
                <a:solidFill>
                  <a:schemeClr val="bg1"/>
                </a:solidFill>
              </a:rPr>
              <a:t> given </a:t>
            </a:r>
            <a:r>
              <a:rPr lang="en-GB" b="1" dirty="0">
                <a:solidFill>
                  <a:schemeClr val="bg1"/>
                </a:solidFill>
              </a:rPr>
              <a:t>X</a:t>
            </a:r>
          </a:p>
          <a:p>
            <a:r>
              <a:rPr lang="en-GB" b="1" dirty="0">
                <a:solidFill>
                  <a:schemeClr val="bg1"/>
                </a:solidFill>
              </a:rPr>
              <a:t>Error model: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Poisson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58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85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/>
              <a:t>Generalized Linear Models</a:t>
            </a:r>
            <a:br>
              <a:rPr lang="en-US" sz="4800" b="1" dirty="0"/>
            </a:br>
            <a:r>
              <a:rPr lang="en-US" sz="4800" b="0" dirty="0">
                <a:latin typeface="+mn-lt"/>
              </a:rPr>
              <a:t>Logistic regressions</a:t>
            </a:r>
            <a:endParaRPr lang="en-US" b="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3303" y="2143632"/>
            <a:ext cx="4896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  <a:ea typeface="Helvetica" charset="0"/>
                <a:cs typeface="Helvetica" charset="0"/>
              </a:rPr>
              <a:t>We start by calculating the odds that an event occurs as: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1137" y="3226364"/>
            <a:ext cx="2000875" cy="13089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3731" y="4386344"/>
            <a:ext cx="4694103" cy="120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This is how can we make </a:t>
            </a:r>
            <a:r>
              <a:rPr lang="en-US" sz="2400" i="1" dirty="0">
                <a:solidFill>
                  <a:schemeClr val="bg1"/>
                </a:solidFill>
                <a:ea typeface="Helvetica" charset="0"/>
                <a:cs typeface="Helvetica" charset="0"/>
              </a:rPr>
              <a:t>proportions or probabilities to </a:t>
            </a:r>
            <a:r>
              <a:rPr lang="en-US" sz="2400" i="1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vary between -∞ and ∞?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4411" y="2036030"/>
            <a:ext cx="4075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+mn-lt"/>
                <a:ea typeface="Helvetica" charset="0"/>
                <a:cs typeface="Helvetica" charset="0"/>
              </a:rPr>
              <a:t>The Logit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5863" y="4535837"/>
                <a:ext cx="5710420" cy="8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𝜋</m:t>
                        </m:r>
                      </m:e>
                      <m:sub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>
                    <a:latin typeface="+mn-lt"/>
                    <a:ea typeface="Helvetica" charset="0"/>
                    <a:cs typeface="Helvetica" charset="0"/>
                  </a:rPr>
                  <a:t> is the probability that </a:t>
                </a:r>
                <a:r>
                  <a:rPr lang="en-US" sz="2400" i="1" dirty="0" err="1">
                    <a:latin typeface="+mn-lt"/>
                    <a:ea typeface="Helvetica" charset="0"/>
                    <a:cs typeface="Helvetica" charset="0"/>
                  </a:rPr>
                  <a:t>y</a:t>
                </a:r>
                <a:r>
                  <a:rPr lang="en-US" sz="2400" i="1" baseline="-25000" dirty="0" err="1">
                    <a:latin typeface="+mn-lt"/>
                    <a:ea typeface="Helvetica" charset="0"/>
                    <a:cs typeface="Helvetica" charset="0"/>
                  </a:rPr>
                  <a:t>i</a:t>
                </a:r>
                <a:r>
                  <a:rPr lang="en-US" sz="2400" dirty="0">
                    <a:latin typeface="+mn-lt"/>
                    <a:ea typeface="Helvetica" charset="0"/>
                    <a:cs typeface="Helvetica" charset="0"/>
                  </a:rPr>
                  <a:t> = 1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US" sz="2400" dirty="0">
                    <a:latin typeface="+mn-lt"/>
                    <a:ea typeface="Helvetica" charset="0"/>
                    <a:cs typeface="Helvetica" charset="0"/>
                  </a:rPr>
                  <a:t>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𝜋</m:t>
                        </m:r>
                      </m:e>
                      <m:sub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>
                    <a:latin typeface="+mn-lt"/>
                    <a:ea typeface="Helvetica" charset="0"/>
                    <a:cs typeface="Helvetica" charset="0"/>
                  </a:rPr>
                  <a:t> is the probability that </a:t>
                </a:r>
                <a:r>
                  <a:rPr lang="en-US" sz="2400" i="1" dirty="0" err="1">
                    <a:latin typeface="+mn-lt"/>
                    <a:ea typeface="Helvetica" charset="0"/>
                    <a:cs typeface="Helvetica" charset="0"/>
                  </a:rPr>
                  <a:t>y</a:t>
                </a:r>
                <a:r>
                  <a:rPr lang="en-US" sz="2400" i="1" baseline="-25000" dirty="0" err="1">
                    <a:latin typeface="+mn-lt"/>
                    <a:ea typeface="Helvetica" charset="0"/>
                    <a:cs typeface="Helvetica" charset="0"/>
                  </a:rPr>
                  <a:t>i</a:t>
                </a:r>
                <a:r>
                  <a:rPr lang="en-US" sz="2400" dirty="0">
                    <a:latin typeface="+mn-lt"/>
                    <a:ea typeface="Helvetica" charset="0"/>
                    <a:cs typeface="Helvetica" charset="0"/>
                  </a:rPr>
                  <a:t> = 0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" y="4535837"/>
                <a:ext cx="5710420" cy="882806"/>
              </a:xfrm>
              <a:prstGeom prst="rect">
                <a:avLst/>
              </a:prstGeom>
              <a:blipFill>
                <a:blip r:embed="rId4"/>
                <a:stretch>
                  <a:fillRect t="-5714" b="-1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4411" y="2653965"/>
            <a:ext cx="4075638" cy="158708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B257E6-B400-FB4D-A27D-21F62A7EFB11}"/>
              </a:ext>
            </a:extLst>
          </p:cNvPr>
          <p:cNvSpPr/>
          <p:nvPr/>
        </p:nvSpPr>
        <p:spPr bwMode="auto">
          <a:xfrm>
            <a:off x="5838297" y="1958975"/>
            <a:ext cx="5367866" cy="3840480"/>
          </a:xfrm>
          <a:prstGeom prst="roundRect">
            <a:avLst>
              <a:gd name="adj" fmla="val 4673"/>
            </a:avLst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8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3250384" y="3030984"/>
            <a:ext cx="6005159" cy="1425685"/>
            <a:chOff x="1125583" y="3047380"/>
            <a:chExt cx="7061203" cy="16764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25583" y="3047380"/>
              <a:ext cx="7061203" cy="16764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897449" y="3197060"/>
              <a:ext cx="1099458" cy="6387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4798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757885" y="3672803"/>
              <a:ext cx="418011" cy="556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4798"/>
            </a:p>
          </p:txBody>
        </p:sp>
      </p:grp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+mn-lt"/>
              </a:rPr>
              <a:t>Logistic regressions - </a:t>
            </a:r>
            <a:r>
              <a:rPr lang="en-US" sz="4800" b="0" dirty="0">
                <a:latin typeface="+mn-lt"/>
              </a:rPr>
              <a:t>Its’ parts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06698" y="1856101"/>
                <a:ext cx="4144493" cy="122623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  <a:latin typeface="+mn-lt"/>
                  </a:rPr>
                  <a:t>The random component </a:t>
                </a:r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𝜋</m:t>
                        </m:r>
                      </m:e>
                      <m: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with a binomial probability distribution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98" y="1856101"/>
                <a:ext cx="4144493" cy="1226233"/>
              </a:xfrm>
              <a:prstGeom prst="rect">
                <a:avLst/>
              </a:prstGeom>
              <a:blipFill>
                <a:blip r:embed="rId3"/>
                <a:stretch>
                  <a:fillRect t="-3061" b="-10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7439974" y="1861906"/>
            <a:ext cx="4259255" cy="830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+mn-lt"/>
              </a:rPr>
              <a:t>The systematic component</a:t>
            </a:r>
            <a:r>
              <a:rPr lang="en-US" sz="2400" dirty="0">
                <a:latin typeface="+mn-lt"/>
              </a:rPr>
              <a:t> is the continuous predictor </a:t>
            </a:r>
            <a:r>
              <a:rPr lang="en-US" sz="2400" i="1" dirty="0">
                <a:latin typeface="+mn-lt"/>
              </a:rPr>
              <a:t>x</a:t>
            </a:r>
            <a:r>
              <a:rPr lang="en-US" sz="2400" i="1" baseline="-25000" dirty="0">
                <a:latin typeface="+mn-lt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499077" y="4853182"/>
                <a:ext cx="6994406" cy="8569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  <a:latin typeface="+mn-lt"/>
                  </a:rPr>
                  <a:t>The logit link function </a:t>
                </a:r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links the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𝜋</m:t>
                        </m:r>
                      </m:e>
                      <m: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to the predictor(s)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077" y="4853182"/>
                <a:ext cx="6994406" cy="856901"/>
              </a:xfrm>
              <a:prstGeom prst="rect">
                <a:avLst/>
              </a:prstGeom>
              <a:blipFill>
                <a:blip r:embed="rId4"/>
                <a:stretch>
                  <a:fillRect t="-5882" r="-906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/>
          <p:cNvSpPr/>
          <p:nvPr/>
        </p:nvSpPr>
        <p:spPr>
          <a:xfrm rot="5400000">
            <a:off x="5801663" y="3277688"/>
            <a:ext cx="389234" cy="2573741"/>
          </a:xfrm>
          <a:prstGeom prst="rightBrace">
            <a:avLst>
              <a:gd name="adj1" fmla="val 1402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4798"/>
          </a:p>
        </p:txBody>
      </p:sp>
      <p:cxnSp>
        <p:nvCxnSpPr>
          <p:cNvPr id="32" name="Elbow Connector 31"/>
          <p:cNvCxnSpPr>
            <a:cxnSpLocks/>
            <a:stCxn id="20" idx="2"/>
            <a:endCxn id="27" idx="0"/>
          </p:cNvCxnSpPr>
          <p:nvPr/>
        </p:nvCxnSpPr>
        <p:spPr>
          <a:xfrm rot="5400000">
            <a:off x="8884085" y="2877354"/>
            <a:ext cx="869968" cy="50106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19" idx="3"/>
            <a:endCxn id="26" idx="0"/>
          </p:cNvCxnSpPr>
          <p:nvPr/>
        </p:nvCxnSpPr>
        <p:spPr>
          <a:xfrm>
            <a:off x="4951191" y="2469218"/>
            <a:ext cx="1124024" cy="689061"/>
          </a:xfrm>
          <a:prstGeom prst="bentConnector2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59C7F5-32A0-0491-28E4-62880A2A5047}"/>
              </a:ext>
            </a:extLst>
          </p:cNvPr>
          <p:cNvSpPr/>
          <p:nvPr/>
        </p:nvSpPr>
        <p:spPr bwMode="auto">
          <a:xfrm>
            <a:off x="860612" y="4025150"/>
            <a:ext cx="10345551" cy="1718999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0939B2-67F8-41C5-FAC9-56FC260B6B95}"/>
              </a:ext>
            </a:extLst>
          </p:cNvPr>
          <p:cNvSpPr/>
          <p:nvPr/>
        </p:nvSpPr>
        <p:spPr bwMode="auto">
          <a:xfrm>
            <a:off x="860612" y="2753956"/>
            <a:ext cx="10345551" cy="903642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Generalized Linear Models</a:t>
            </a:r>
            <a:br>
              <a:rPr lang="en-US" sz="4800" b="1" dirty="0"/>
            </a:br>
            <a:r>
              <a:rPr lang="en-US" sz="4800" b="0" dirty="0"/>
              <a:t>Poisson regressions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400" dirty="0"/>
              <a:t>In biology we usually have discrete units that is the number of something!</a:t>
            </a:r>
          </a:p>
          <a:p>
            <a:endParaRPr lang="en-US" sz="2400" b="1" dirty="0">
              <a:sym typeface="Wingdings"/>
            </a:endParaRPr>
          </a:p>
          <a:p>
            <a:r>
              <a:rPr lang="en-US" sz="2400" b="1" dirty="0">
                <a:solidFill>
                  <a:schemeClr val="bg1"/>
                </a:solidFill>
                <a:sym typeface="Wingdings"/>
              </a:rPr>
              <a:t>Problem-1</a:t>
            </a:r>
            <a:r>
              <a:rPr lang="en-US" sz="2400" dirty="0">
                <a:solidFill>
                  <a:schemeClr val="bg1"/>
                </a:solidFill>
                <a:sym typeface="Wingdings"/>
              </a:rPr>
              <a:t>: </a:t>
            </a:r>
            <a:r>
              <a:rPr lang="en-US" sz="2400" dirty="0">
                <a:solidFill>
                  <a:schemeClr val="bg1"/>
                </a:solidFill>
              </a:rPr>
              <a:t>Counts follow a </a:t>
            </a:r>
            <a:r>
              <a:rPr lang="en-US" sz="2400" b="1" dirty="0">
                <a:solidFill>
                  <a:schemeClr val="bg1"/>
                </a:solidFill>
              </a:rPr>
              <a:t>Poisson distribution</a:t>
            </a:r>
            <a:endParaRPr lang="en-US" sz="2400" dirty="0">
              <a:solidFill>
                <a:schemeClr val="bg1"/>
              </a:solidFill>
            </a:endParaRPr>
          </a:p>
          <a:p>
            <a:pPr lvl="2"/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Which is </a:t>
            </a:r>
            <a:r>
              <a:rPr lang="en-US" sz="2400" dirty="0">
                <a:solidFill>
                  <a:schemeClr val="bg1"/>
                </a:solidFill>
                <a:sym typeface="Wingdings"/>
              </a:rPr>
              <a:t>a violation of normal regressions assumptions.</a:t>
            </a:r>
          </a:p>
          <a:p>
            <a:endParaRPr lang="en-US" sz="2400" b="1" dirty="0">
              <a:sym typeface="Wingdings"/>
            </a:endParaRPr>
          </a:p>
          <a:p>
            <a:r>
              <a:rPr lang="en-US" sz="2400" b="1" dirty="0">
                <a:sym typeface="Wingdings"/>
              </a:rPr>
              <a:t>Problem-2</a:t>
            </a:r>
            <a:r>
              <a:rPr lang="en-US" sz="2400" dirty="0">
                <a:sym typeface="Wingdings"/>
              </a:rPr>
              <a:t>: in a </a:t>
            </a:r>
            <a:r>
              <a:rPr lang="en-US" sz="2400" dirty="0"/>
              <a:t>Poisson distribution</a:t>
            </a:r>
            <a:r>
              <a:rPr lang="en-US" sz="2400" dirty="0">
                <a:sym typeface="Wingdings"/>
              </a:rPr>
              <a:t> the mean (</a:t>
            </a:r>
            <a:r>
              <a:rPr lang="en-US" sz="2400" i="1" dirty="0" err="1">
                <a:sym typeface="Wingdings"/>
              </a:rPr>
              <a:t>μ</a:t>
            </a:r>
            <a:r>
              <a:rPr lang="en-US" sz="2400" i="1" dirty="0">
                <a:sym typeface="Wingdings"/>
              </a:rPr>
              <a:t>=</a:t>
            </a:r>
            <a:r>
              <a:rPr lang="en-US" sz="2400" dirty="0" err="1">
                <a:sym typeface="Wingdings"/>
              </a:rPr>
              <a:t>λ</a:t>
            </a:r>
            <a:r>
              <a:rPr lang="en-US" sz="2400" dirty="0">
                <a:sym typeface="Wingdings"/>
              </a:rPr>
              <a:t>) and variance (𝜎=</a:t>
            </a:r>
            <a:r>
              <a:rPr lang="en-US" sz="2400" dirty="0" err="1">
                <a:sym typeface="Wingdings"/>
              </a:rPr>
              <a:t>λ</a:t>
            </a:r>
            <a:r>
              <a:rPr lang="en-US" sz="2400" dirty="0">
                <a:sym typeface="Wingdings"/>
              </a:rPr>
              <a:t>) are the same</a:t>
            </a:r>
          </a:p>
          <a:p>
            <a:pPr lvl="2"/>
            <a:r>
              <a:rPr lang="en-US" sz="2400" dirty="0">
                <a:sym typeface="Wingdings"/>
              </a:rPr>
              <a:t>Which is a violation of independence of variance as the variance increases with the mean!!</a:t>
            </a:r>
          </a:p>
        </p:txBody>
      </p:sp>
    </p:spTree>
    <p:extLst>
      <p:ext uri="{BB962C8B-B14F-4D97-AF65-F5344CB8AC3E}">
        <p14:creationId xmlns:p14="http://schemas.microsoft.com/office/powerpoint/2010/main" val="148432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08DC-B1F1-804A-9FDF-3F42978F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Poisson regressions - </a:t>
            </a:r>
            <a:r>
              <a:rPr lang="en-US" sz="4800" b="0" dirty="0"/>
              <a:t>Its’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>
                <a:latin typeface="AU Passata" panose="020B0503030502030804" pitchFamily="34" charset="77"/>
              </a:rPr>
              <a:t>A solution to these two (2) problems is to use a GLM with a Poisson error term and a log link function</a:t>
            </a:r>
          </a:p>
          <a:p>
            <a:pPr>
              <a:buNone/>
            </a:pPr>
            <a:endParaRPr lang="en-US" sz="2400" dirty="0">
              <a:latin typeface="AU Passata" panose="020B0503030502030804" pitchFamily="34" charset="7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453" y="3595083"/>
            <a:ext cx="6399133" cy="1291966"/>
          </a:xfrm>
          <a:prstGeom prst="rect">
            <a:avLst/>
          </a:prstGeom>
          <a:ln>
            <a:noFill/>
          </a:ln>
        </p:spPr>
      </p:pic>
      <p:sp>
        <p:nvSpPr>
          <p:cNvPr id="16" name="Rounded Rectangle 15"/>
          <p:cNvSpPr/>
          <p:nvPr/>
        </p:nvSpPr>
        <p:spPr>
          <a:xfrm>
            <a:off x="5225565" y="3840404"/>
            <a:ext cx="641517" cy="8013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>
              <a:latin typeface="AU Passata" panose="020B0503030502030804" pitchFamily="34" charset="77"/>
            </a:endParaRPr>
          </a:p>
        </p:txBody>
      </p:sp>
      <p:cxnSp>
        <p:nvCxnSpPr>
          <p:cNvPr id="21" name="Elbow Connector 20"/>
          <p:cNvCxnSpPr>
            <a:cxnSpLocks/>
            <a:stCxn id="29" idx="3"/>
            <a:endCxn id="16" idx="0"/>
          </p:cNvCxnSpPr>
          <p:nvPr/>
        </p:nvCxnSpPr>
        <p:spPr>
          <a:xfrm>
            <a:off x="3596207" y="3418716"/>
            <a:ext cx="1950117" cy="42168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EBB9F82-10F2-6E4F-A809-4321DE2FABEC}"/>
                  </a:ext>
                </a:extLst>
              </p:cNvPr>
              <p:cNvSpPr/>
              <p:nvPr/>
            </p:nvSpPr>
            <p:spPr>
              <a:xfrm>
                <a:off x="1450308" y="2756996"/>
                <a:ext cx="2145899" cy="132343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  <a:latin typeface="AU Passata" panose="020B0503030502030804" pitchFamily="34" charset="77"/>
                  </a:rPr>
                  <a:t>The random component </a:t>
                </a:r>
                <a:r>
                  <a:rPr lang="en-US" sz="2000" dirty="0">
                    <a:solidFill>
                      <a:schemeClr val="tx1"/>
                    </a:solidFill>
                    <a:latin typeface="AU Passata" panose="020B0503030502030804" pitchFamily="34" charset="77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U Passata" panose="020B0503030502030804" pitchFamily="34" charset="77"/>
                  </a:rPr>
                  <a:t> with a  Poisson distribution</a:t>
                </a: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EBB9F82-10F2-6E4F-A809-4321DE2FA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308" y="2756996"/>
                <a:ext cx="2145899" cy="1323439"/>
              </a:xfrm>
              <a:prstGeom prst="rect">
                <a:avLst/>
              </a:prstGeom>
              <a:blipFill>
                <a:blip r:embed="rId3"/>
                <a:stretch>
                  <a:fillRect t="-1887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5515660-492A-7E4A-AF8C-8EE67A6DC28C}"/>
              </a:ext>
            </a:extLst>
          </p:cNvPr>
          <p:cNvSpPr/>
          <p:nvPr/>
        </p:nvSpPr>
        <p:spPr>
          <a:xfrm>
            <a:off x="6379062" y="2611959"/>
            <a:ext cx="4259255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AU Passata" panose="020B0503030502030804" pitchFamily="34" charset="77"/>
              </a:rPr>
              <a:t>The systematic component</a:t>
            </a:r>
            <a:r>
              <a:rPr lang="en-US" sz="2000" dirty="0">
                <a:latin typeface="AU Passata" panose="020B0503030502030804" pitchFamily="34" charset="77"/>
              </a:rPr>
              <a:t> is the continuous predictor </a:t>
            </a:r>
            <a:r>
              <a:rPr lang="en-US" sz="2000" i="1" dirty="0">
                <a:latin typeface="AU Passata" panose="020B0503030502030804" pitchFamily="34" charset="77"/>
              </a:rPr>
              <a:t>x</a:t>
            </a:r>
            <a:r>
              <a:rPr lang="en-US" sz="2000" i="1" baseline="-25000" dirty="0">
                <a:latin typeface="AU Passata" panose="020B0503030502030804" pitchFamily="34" charset="77"/>
              </a:rPr>
              <a:t>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C72DB2F-D93C-C848-AC0E-62D9DE1C6FFF}"/>
                  </a:ext>
                </a:extLst>
              </p:cNvPr>
              <p:cNvSpPr/>
              <p:nvPr/>
            </p:nvSpPr>
            <p:spPr>
              <a:xfrm>
                <a:off x="2660434" y="5109819"/>
                <a:ext cx="4464496" cy="70788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  <a:latin typeface="AU Passata" panose="020B0503030502030804" pitchFamily="34" charset="77"/>
                  </a:rPr>
                  <a:t>The log link function </a:t>
                </a:r>
                <a:r>
                  <a:rPr lang="en-US" sz="2000" dirty="0">
                    <a:solidFill>
                      <a:schemeClr val="tx1"/>
                    </a:solidFill>
                    <a:latin typeface="AU Passata" panose="020B0503030502030804" pitchFamily="34" charset="77"/>
                  </a:rPr>
                  <a:t>links the expected value of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U Passata" panose="020B0503030502030804" pitchFamily="34" charset="77"/>
                  </a:rPr>
                  <a:t> to the predictor(s)</a:t>
                </a: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C72DB2F-D93C-C848-AC0E-62D9DE1C6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434" y="5109819"/>
                <a:ext cx="4464496" cy="707886"/>
              </a:xfrm>
              <a:prstGeom prst="rect">
                <a:avLst/>
              </a:prstGeom>
              <a:blipFill>
                <a:blip r:embed="rId4"/>
                <a:stretch>
                  <a:fillRect l="-1416" t="-7143" r="-1133" b="-16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BE3A622A-0873-9647-92C8-56815DC51B02}"/>
              </a:ext>
            </a:extLst>
          </p:cNvPr>
          <p:cNvSpPr/>
          <p:nvPr/>
        </p:nvSpPr>
        <p:spPr>
          <a:xfrm rot="16200000">
            <a:off x="8358791" y="2113971"/>
            <a:ext cx="299799" cy="2979342"/>
          </a:xfrm>
          <a:prstGeom prst="rightBrace">
            <a:avLst>
              <a:gd name="adj1" fmla="val 120598"/>
              <a:gd name="adj2" fmla="val 5082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800">
              <a:latin typeface="AU Passata" panose="020B0503030502030804" pitchFamily="34" charset="77"/>
              <a:ea typeface="Helvetica" charset="0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399D3B3-9B93-4343-AE43-59C95347C98A}"/>
              </a:ext>
            </a:extLst>
          </p:cNvPr>
          <p:cNvSpPr/>
          <p:nvPr/>
        </p:nvSpPr>
        <p:spPr>
          <a:xfrm rot="5400000">
            <a:off x="4742783" y="3848723"/>
            <a:ext cx="299799" cy="2146459"/>
          </a:xfrm>
          <a:prstGeom prst="rightBrace">
            <a:avLst>
              <a:gd name="adj1" fmla="val 120598"/>
              <a:gd name="adj2" fmla="val 5082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2800">
              <a:latin typeface="AU Passata" panose="020B0503030502030804" pitchFamily="34" charset="77"/>
              <a:ea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8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8370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Logistic regressions - </a:t>
            </a:r>
            <a:r>
              <a:rPr lang="en-US" sz="4800" b="0" dirty="0"/>
              <a:t>Assumptions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same as a linear model</a:t>
            </a:r>
          </a:p>
          <a:p>
            <a:pPr lvl="1"/>
            <a:r>
              <a:rPr lang="en-US" sz="2400" dirty="0"/>
              <a:t>Independence of observations</a:t>
            </a:r>
          </a:p>
          <a:p>
            <a:pPr lvl="1"/>
            <a:r>
              <a:rPr lang="en-US" sz="2400" dirty="0"/>
              <a:t>Little or no multicollinearity among the independent variables.</a:t>
            </a:r>
          </a:p>
          <a:p>
            <a:pPr lvl="1"/>
            <a:r>
              <a:rPr lang="en-US" sz="2400" dirty="0"/>
              <a:t>Linearity of independent variables and the link function…</a:t>
            </a:r>
          </a:p>
          <a:p>
            <a:pPr lvl="2"/>
            <a:r>
              <a:rPr lang="en-US" sz="2400" dirty="0"/>
              <a:t>However, </a:t>
            </a:r>
            <a:r>
              <a:rPr lang="en-US" sz="2400" dirty="0">
                <a:sym typeface="Wingdings" pitchFamily="2" charset="2"/>
              </a:rPr>
              <a:t>this means </a:t>
            </a:r>
            <a:r>
              <a:rPr lang="en-US" sz="2400" dirty="0"/>
              <a:t>No real Linearity </a:t>
            </a:r>
            <a:r>
              <a:rPr lang="en-US" sz="2400" dirty="0">
                <a:sym typeface="Wingdings" pitchFamily="2" charset="2"/>
              </a:rPr>
              <a:t> response is a logistic function of the predictors [which is an exponential function]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but…</a:t>
            </a:r>
          </a:p>
          <a:p>
            <a:pPr lvl="1"/>
            <a:r>
              <a:rPr lang="en-US" sz="2400" dirty="0"/>
              <a:t>Errors are </a:t>
            </a:r>
            <a:r>
              <a:rPr lang="en-US" sz="2400" b="1" dirty="0"/>
              <a:t>binomial distributed and non-homogenous!</a:t>
            </a:r>
          </a:p>
          <a:p>
            <a:pPr lvl="2"/>
            <a:r>
              <a:rPr lang="en-US" sz="2400" dirty="0"/>
              <a:t>Probability distribution that adequately describes the random component is </a:t>
            </a:r>
            <a:r>
              <a:rPr lang="en-US" sz="2400" b="1" dirty="0"/>
              <a:t>binomial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17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Logistic regressions - </a:t>
            </a:r>
            <a:r>
              <a:rPr lang="en-US" sz="4800" b="0" dirty="0"/>
              <a:t>Assumptions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D318D3-6227-5A49-BF94-368C383BCF33}"/>
              </a:ext>
            </a:extLst>
          </p:cNvPr>
          <p:cNvSpPr/>
          <p:nvPr/>
        </p:nvSpPr>
        <p:spPr bwMode="auto">
          <a:xfrm>
            <a:off x="1174314" y="3716682"/>
            <a:ext cx="2781986" cy="1014252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/>
              <a:t>Linearity.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83C4212-D584-6645-81B7-1A8B8A1020EB}"/>
              </a:ext>
            </a:extLst>
          </p:cNvPr>
          <p:cNvSpPr/>
          <p:nvPr/>
        </p:nvSpPr>
        <p:spPr bwMode="auto">
          <a:xfrm>
            <a:off x="1240386" y="1541860"/>
            <a:ext cx="2795694" cy="1233806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/>
              <a:t>Homoscedasticity </a:t>
            </a:r>
          </a:p>
          <a:p>
            <a:pPr algn="ctr">
              <a:lnSpc>
                <a:spcPct val="95000"/>
              </a:lnSpc>
            </a:pPr>
            <a:r>
              <a:rPr lang="en-US" sz="2400" dirty="0"/>
              <a:t> Equal Variance.</a:t>
            </a:r>
          </a:p>
          <a:p>
            <a:pPr algn="ctr">
              <a:lnSpc>
                <a:spcPct val="95000"/>
              </a:lnSpc>
            </a:pPr>
            <a:r>
              <a:rPr lang="en-US" sz="1600" dirty="0"/>
              <a:t>Don’t bother! as it is done in the raw residuals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8C13CE-B023-434C-9F0D-1DF59A3FF0BA}"/>
              </a:ext>
            </a:extLst>
          </p:cNvPr>
          <p:cNvSpPr/>
          <p:nvPr/>
        </p:nvSpPr>
        <p:spPr bwMode="auto">
          <a:xfrm>
            <a:off x="9030596" y="3788786"/>
            <a:ext cx="2795694" cy="1059890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/>
              <a:t>Leverage &amp; outliers.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E03F36A-D190-9640-8EF8-394471686918}"/>
              </a:ext>
            </a:extLst>
          </p:cNvPr>
          <p:cNvSpPr/>
          <p:nvPr/>
        </p:nvSpPr>
        <p:spPr bwMode="auto">
          <a:xfrm>
            <a:off x="9000714" y="1244086"/>
            <a:ext cx="2958204" cy="1429777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/>
              <a:t>Normal Distribution of </a:t>
            </a:r>
            <a:r>
              <a:rPr lang="en-US" sz="2400" dirty="0" err="1"/>
              <a:t>Stdz</a:t>
            </a:r>
            <a:r>
              <a:rPr lang="en-US" sz="2400" dirty="0"/>
              <a:t>. Residuals.</a:t>
            </a:r>
          </a:p>
          <a:p>
            <a:pPr algn="ctr">
              <a:lnSpc>
                <a:spcPct val="95000"/>
              </a:lnSpc>
            </a:pPr>
            <a:r>
              <a:rPr lang="en-US" sz="1600" dirty="0"/>
              <a:t>Don’t bother!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60764A8-3CE8-A894-A991-B0BBA8816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740" y="946508"/>
            <a:ext cx="4950533" cy="518757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88F4AF-6FB0-B91F-012B-9E517E8C549E}"/>
              </a:ext>
            </a:extLst>
          </p:cNvPr>
          <p:cNvSpPr/>
          <p:nvPr/>
        </p:nvSpPr>
        <p:spPr bwMode="auto">
          <a:xfrm>
            <a:off x="5108531" y="2261804"/>
            <a:ext cx="3317451" cy="2334392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For these diagnostics we only considered standardised residuals</a:t>
            </a:r>
          </a:p>
        </p:txBody>
      </p:sp>
    </p:spTree>
    <p:extLst>
      <p:ext uri="{BB962C8B-B14F-4D97-AF65-F5344CB8AC3E}">
        <p14:creationId xmlns:p14="http://schemas.microsoft.com/office/powerpoint/2010/main" val="388087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Poisson regressions </a:t>
            </a:r>
            <a:r>
              <a:rPr lang="en-US" sz="4800" b="1" dirty="0"/>
              <a:t>- </a:t>
            </a:r>
            <a:r>
              <a:rPr lang="en-US" sz="4800" b="0" dirty="0"/>
              <a:t>Assumptions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same as a linear model</a:t>
            </a:r>
          </a:p>
          <a:p>
            <a:pPr lvl="1"/>
            <a:r>
              <a:rPr lang="en-US" sz="2400" dirty="0"/>
              <a:t>Linearity </a:t>
            </a:r>
            <a:r>
              <a:rPr lang="en-US" sz="2400" dirty="0">
                <a:sym typeface="Wingdings" pitchFamily="2" charset="2"/>
              </a:rPr>
              <a:t> additive predictors</a:t>
            </a:r>
            <a:endParaRPr lang="en-US" sz="2400" dirty="0"/>
          </a:p>
          <a:p>
            <a:pPr lvl="1"/>
            <a:r>
              <a:rPr lang="en-US" sz="2400" dirty="0"/>
              <a:t>Independence of observations</a:t>
            </a:r>
          </a:p>
          <a:p>
            <a:pPr lvl="1"/>
            <a:r>
              <a:rPr lang="en-US" sz="2400" dirty="0"/>
              <a:t>Little or no multicollinearity among the independent variables.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but…</a:t>
            </a:r>
          </a:p>
          <a:p>
            <a:pPr lvl="1"/>
            <a:r>
              <a:rPr lang="en-US" sz="2400" dirty="0"/>
              <a:t>There is now homogeneity of variances</a:t>
            </a:r>
          </a:p>
          <a:p>
            <a:pPr lvl="2"/>
            <a:r>
              <a:rPr lang="en-US" sz="2400" dirty="0"/>
              <a:t>In a</a:t>
            </a:r>
            <a:r>
              <a:rPr lang="en-US" sz="2400" b="1" dirty="0">
                <a:latin typeface="AU Passata" panose="020B0503030502030804" pitchFamily="34" charset="77"/>
              </a:rPr>
              <a:t> Poisson</a:t>
            </a:r>
            <a:r>
              <a:rPr lang="en-US" sz="2400" dirty="0">
                <a:latin typeface="AU Passata" panose="020B0503030502030804" pitchFamily="34" charset="77"/>
              </a:rPr>
              <a:t> model the mean </a:t>
            </a:r>
            <a:r>
              <a:rPr lang="en-US" sz="2400" i="1" dirty="0" err="1">
                <a:sym typeface="Wingdings"/>
              </a:rPr>
              <a:t>μ</a:t>
            </a:r>
            <a:r>
              <a:rPr lang="en-US" sz="2400" i="1" dirty="0">
                <a:sym typeface="Wingdings"/>
              </a:rPr>
              <a:t> = </a:t>
            </a:r>
            <a:r>
              <a:rPr lang="en-US" sz="2400" dirty="0">
                <a:sym typeface="Wingdings"/>
              </a:rPr>
              <a:t>𝜎</a:t>
            </a:r>
            <a:endParaRPr lang="en-US" sz="2400" dirty="0"/>
          </a:p>
          <a:p>
            <a:pPr lvl="1"/>
            <a:r>
              <a:rPr lang="en-US" sz="2400" dirty="0"/>
              <a:t>Errors are </a:t>
            </a:r>
            <a:r>
              <a:rPr lang="en-US" sz="2400" b="1" dirty="0">
                <a:latin typeface="AU Passata" panose="020B0503030502030804" pitchFamily="34" charset="77"/>
              </a:rPr>
              <a:t>Poisson</a:t>
            </a:r>
            <a:r>
              <a:rPr lang="en-US" sz="2400" b="1" dirty="0"/>
              <a:t> distributed.</a:t>
            </a:r>
          </a:p>
          <a:p>
            <a:pPr lvl="2"/>
            <a:r>
              <a:rPr lang="en-US" sz="2400" dirty="0"/>
              <a:t>Probability distribution that adequately describes the random component is </a:t>
            </a:r>
            <a:r>
              <a:rPr lang="en-US" sz="2400" b="1" dirty="0">
                <a:latin typeface="AU Passata" panose="020B0503030502030804" pitchFamily="34" charset="77"/>
              </a:rPr>
              <a:t>Poisson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8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BCC-D6B1-A24B-8F33-14FAB4CB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Generalised LINEAR regressions</a:t>
            </a:r>
            <a:br>
              <a:rPr lang="en-GB" sz="4800" dirty="0">
                <a:latin typeface="AU Passata" panose="020B0503030502030804" pitchFamily="34" charset="77"/>
              </a:rPr>
            </a:br>
            <a:r>
              <a:rPr lang="en-GB" sz="4400" b="0" dirty="0">
                <a:latin typeface="AU Passata" panose="020B0503030502030804" pitchFamily="34" charset="77"/>
              </a:rPr>
              <a:t>What we will talk about today</a:t>
            </a:r>
            <a:endParaRPr lang="en-GB" sz="4400" b="0" noProof="0" dirty="0">
              <a:latin typeface="AU Passata" panose="020B05030305020308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5FD2-4CDA-3E42-AF7B-D7B440D0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10407376" cy="3937484"/>
          </a:xfrm>
        </p:spPr>
        <p:txBody>
          <a:bodyPr/>
          <a:lstStyle/>
          <a:p>
            <a:r>
              <a:rPr lang="en-GB" sz="3200" noProof="0" dirty="0">
                <a:latin typeface="AU Passata" panose="020B0503030502030804" pitchFamily="34" charset="77"/>
              </a:rPr>
              <a:t>Difference between GLM and GLMMs.</a:t>
            </a:r>
          </a:p>
          <a:p>
            <a:r>
              <a:rPr lang="en-GB" sz="3200" noProof="0" dirty="0">
                <a:latin typeface="AU Passata" panose="020B0503030502030804" pitchFamily="34" charset="77"/>
              </a:rPr>
              <a:t>Parts of a GLMM.</a:t>
            </a:r>
          </a:p>
          <a:p>
            <a:r>
              <a:rPr lang="en-GB" sz="3200" noProof="0" dirty="0">
                <a:latin typeface="AU Passata" panose="020B0503030502030804" pitchFamily="34" charset="77"/>
              </a:rPr>
              <a:t>Logistic regressions.</a:t>
            </a:r>
          </a:p>
          <a:p>
            <a:pPr lvl="1"/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Principles, assessing model performance, </a:t>
            </a:r>
            <a:r>
              <a:rPr lang="en-GB" sz="32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model selection</a:t>
            </a:r>
          </a:p>
          <a:p>
            <a:r>
              <a:rPr lang="en-GB" sz="3200" dirty="0">
                <a:latin typeface="AU Passata" panose="020B0503030502030804" pitchFamily="34" charset="77"/>
              </a:rPr>
              <a:t>Poisson regressions.</a:t>
            </a:r>
          </a:p>
          <a:p>
            <a:pPr lvl="1"/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Principles, assessing model performance, </a:t>
            </a:r>
            <a:r>
              <a:rPr lang="en-GB" sz="3200" noProof="0" dirty="0">
                <a:solidFill>
                  <a:schemeClr val="bg1">
                    <a:lumMod val="50000"/>
                  </a:schemeClr>
                </a:solidFill>
                <a:latin typeface="AU Passata" panose="020B0503030502030804" pitchFamily="34" charset="77"/>
              </a:rPr>
              <a:t>model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F7D8-A775-A84B-99FE-701FA73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7470-D33D-6341-88C7-0466D8CC7548}" type="datetime1">
              <a:rPr lang="en-GB" smtClean="0">
                <a:latin typeface="AU Passata" panose="020B0503030502030804" pitchFamily="34" charset="77"/>
              </a:rPr>
              <a:t>20/09/2022</a:t>
            </a:fld>
            <a:r>
              <a:rPr lang="en-GB">
                <a:latin typeface="AU Passata" panose="020B0503030502030804" pitchFamily="34" charset="77"/>
              </a:rPr>
              <a:t>27/08/2018</a:t>
            </a:r>
          </a:p>
        </p:txBody>
      </p:sp>
    </p:spTree>
    <p:extLst>
      <p:ext uri="{BB962C8B-B14F-4D97-AF65-F5344CB8AC3E}">
        <p14:creationId xmlns:p14="http://schemas.microsoft.com/office/powerpoint/2010/main" val="1144984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CBC6C-8E4A-F0AD-F810-0CD5E5B2C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7132" y="895618"/>
            <a:ext cx="5119386" cy="53645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Poisson regressions - </a:t>
            </a:r>
            <a:r>
              <a:rPr lang="en-US" sz="4800" b="0" dirty="0"/>
              <a:t>Assumptions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7F54E2-9AC1-DA47-879A-001A9FF4311C}"/>
              </a:ext>
            </a:extLst>
          </p:cNvPr>
          <p:cNvSpPr/>
          <p:nvPr/>
        </p:nvSpPr>
        <p:spPr bwMode="auto">
          <a:xfrm>
            <a:off x="1283118" y="4106838"/>
            <a:ext cx="2781986" cy="554360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/>
              <a:t>Linearity.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6C2DD8F-EF0C-C947-B180-8DC48BEC405D}"/>
              </a:ext>
            </a:extLst>
          </p:cNvPr>
          <p:cNvSpPr/>
          <p:nvPr/>
        </p:nvSpPr>
        <p:spPr bwMode="auto">
          <a:xfrm>
            <a:off x="1269410" y="1497407"/>
            <a:ext cx="2781986" cy="1251148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/>
              <a:t>Homoscedasticity </a:t>
            </a:r>
          </a:p>
          <a:p>
            <a:pPr algn="ctr">
              <a:lnSpc>
                <a:spcPct val="95000"/>
              </a:lnSpc>
            </a:pPr>
            <a:r>
              <a:rPr lang="en-US" sz="2400" dirty="0"/>
              <a:t> Equal Variance.</a:t>
            </a:r>
          </a:p>
          <a:p>
            <a:pPr algn="ctr">
              <a:lnSpc>
                <a:spcPct val="95000"/>
              </a:lnSpc>
            </a:pPr>
            <a:r>
              <a:rPr lang="en-US" sz="1600" dirty="0"/>
              <a:t>Don’t bother! as it is done in the raw residuals</a:t>
            </a:r>
            <a:endParaRPr lang="en-US" sz="24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B7E9327-D0F8-7E4C-B897-0EF47D40D883}"/>
              </a:ext>
            </a:extLst>
          </p:cNvPr>
          <p:cNvSpPr/>
          <p:nvPr/>
        </p:nvSpPr>
        <p:spPr bwMode="auto">
          <a:xfrm>
            <a:off x="9201367" y="4106838"/>
            <a:ext cx="2545409" cy="1059890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/>
              <a:t>Leverage &amp; outliers.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775292-45A1-FF6F-75C2-C4ECB8D9AACB}"/>
              </a:ext>
            </a:extLst>
          </p:cNvPr>
          <p:cNvSpPr/>
          <p:nvPr/>
        </p:nvSpPr>
        <p:spPr bwMode="auto">
          <a:xfrm>
            <a:off x="5128099" y="2410679"/>
            <a:ext cx="3317451" cy="2334392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For these diagnostics we only considered standardised residuals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5638C7-3EB9-41C7-9E14-6CDC4C85E5B0}"/>
              </a:ext>
            </a:extLst>
          </p:cNvPr>
          <p:cNvSpPr/>
          <p:nvPr/>
        </p:nvSpPr>
        <p:spPr bwMode="auto">
          <a:xfrm>
            <a:off x="9201367" y="1475764"/>
            <a:ext cx="2958204" cy="1429777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/>
              <a:t>Normal Distribution of </a:t>
            </a:r>
            <a:r>
              <a:rPr lang="en-US" sz="2400" dirty="0" err="1"/>
              <a:t>Stdz</a:t>
            </a:r>
            <a:r>
              <a:rPr lang="en-US" sz="2400" dirty="0"/>
              <a:t>. Residuals.</a:t>
            </a:r>
          </a:p>
          <a:p>
            <a:pPr algn="ctr">
              <a:lnSpc>
                <a:spcPct val="95000"/>
              </a:lnSpc>
            </a:pPr>
            <a:r>
              <a:rPr lang="en-US" sz="1600" dirty="0"/>
              <a:t>Don’t bother!</a:t>
            </a:r>
          </a:p>
        </p:txBody>
      </p:sp>
    </p:spTree>
    <p:extLst>
      <p:ext uri="{BB962C8B-B14F-4D97-AF65-F5344CB8AC3E}">
        <p14:creationId xmlns:p14="http://schemas.microsoft.com/office/powerpoint/2010/main" val="231576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ACC6-1D90-E8A9-3358-D8089795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Standardised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37B25-42A0-4992-90CF-94D5626D1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59" y="1403706"/>
            <a:ext cx="5065158" cy="4521366"/>
          </a:xfrm>
          <a:solidFill>
            <a:srgbClr val="00B0F0"/>
          </a:solidFill>
        </p:spPr>
        <p:txBody>
          <a:bodyPr/>
          <a:lstStyle/>
          <a:p>
            <a:r>
              <a:rPr lang="en-GB" sz="3200" b="1" dirty="0"/>
              <a:t>What are Raw residuals?</a:t>
            </a:r>
            <a:r>
              <a:rPr lang="en-GB" sz="3200" dirty="0"/>
              <a:t> </a:t>
            </a:r>
          </a:p>
          <a:p>
            <a:pPr lvl="1"/>
            <a:r>
              <a:rPr lang="en-GB" sz="2400" dirty="0"/>
              <a:t>Provides an indication of the </a:t>
            </a:r>
            <a:r>
              <a:rPr lang="en-GB" sz="2400" b="1" dirty="0"/>
              <a:t>absolute error </a:t>
            </a:r>
            <a:r>
              <a:rPr lang="en-GB" sz="2400" dirty="0"/>
              <a:t>of the prediction.</a:t>
            </a:r>
          </a:p>
          <a:p>
            <a:pPr lvl="1"/>
            <a:r>
              <a:rPr lang="en-GB" sz="2400" dirty="0">
                <a:sym typeface="Wingdings" pitchFamily="2" charset="2"/>
              </a:rPr>
              <a:t>Difference between the observed and predicted value.</a:t>
            </a:r>
          </a:p>
          <a:p>
            <a:pPr lvl="1"/>
            <a:r>
              <a:rPr lang="en-GB" sz="2400" dirty="0"/>
              <a:t>Some residuals will be negative and some will be positive.</a:t>
            </a:r>
          </a:p>
          <a:p>
            <a:pPr>
              <a:buNone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8FE60-F2A0-19F4-87F0-4BA09F09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8311-663F-8F4D-9D93-168947F8983A}" type="datetime1">
              <a:rPr lang="en-GB" smtClean="0"/>
              <a:t>20/09/2022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CE5A18-C4E2-55EE-95BF-3A836E599164}"/>
              </a:ext>
            </a:extLst>
          </p:cNvPr>
          <p:cNvSpPr txBox="1">
            <a:spLocks/>
          </p:cNvSpPr>
          <p:nvPr/>
        </p:nvSpPr>
        <p:spPr bwMode="auto">
          <a:xfrm>
            <a:off x="6219602" y="1403706"/>
            <a:ext cx="5065158" cy="4521366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3200" b="1" kern="0" dirty="0">
                <a:solidFill>
                  <a:schemeClr val="bg1"/>
                </a:solidFill>
              </a:rPr>
              <a:t>What are Standardised residuals?</a:t>
            </a:r>
          </a:p>
          <a:p>
            <a:pPr lvl="1"/>
            <a:r>
              <a:rPr lang="en-GB" sz="2400" kern="0" dirty="0">
                <a:solidFill>
                  <a:schemeClr val="bg1"/>
                </a:solidFill>
              </a:rPr>
              <a:t>Measure of the </a:t>
            </a:r>
            <a:r>
              <a:rPr lang="en-GB" sz="2400" b="1" kern="0" dirty="0">
                <a:solidFill>
                  <a:schemeClr val="bg1"/>
                </a:solidFill>
              </a:rPr>
              <a:t>strength</a:t>
            </a:r>
            <a:r>
              <a:rPr lang="en-GB" sz="2400" kern="0" dirty="0">
                <a:solidFill>
                  <a:schemeClr val="bg1"/>
                </a:solidFill>
              </a:rPr>
              <a:t> of the difference between observed and expected values.</a:t>
            </a:r>
          </a:p>
          <a:p>
            <a:pPr lvl="1"/>
            <a:r>
              <a:rPr lang="en-GB" sz="2400" kern="0" dirty="0">
                <a:solidFill>
                  <a:schemeClr val="bg1"/>
                </a:solidFill>
              </a:rPr>
              <a:t>Raw residual divided by an estimate of the standard deviation of the residuals. </a:t>
            </a:r>
          </a:p>
          <a:p>
            <a:pPr lvl="2"/>
            <a:r>
              <a:rPr lang="en-GB" sz="2400" kern="0" dirty="0">
                <a:solidFill>
                  <a:schemeClr val="bg1"/>
                </a:solidFill>
                <a:sym typeface="Wingdings" pitchFamily="2" charset="2"/>
              </a:rPr>
              <a:t>Standardizing as we discussed in the data exploration lecture.</a:t>
            </a:r>
          </a:p>
          <a:p>
            <a:pPr lvl="2"/>
            <a:endParaRPr lang="en-GB" sz="2400" kern="0" dirty="0">
              <a:solidFill>
                <a:schemeClr val="bg1"/>
              </a:solidFill>
            </a:endParaRPr>
          </a:p>
          <a:p>
            <a:endParaRPr lang="en-GB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07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ACC6-1D90-E8A9-3358-D8089795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Standardised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37B25-42A0-4992-90CF-94D5626D1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59" y="1403705"/>
            <a:ext cx="5065158" cy="4521309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en-GB" sz="3200" b="1" dirty="0"/>
              <a:t>Pearson Residuals.</a:t>
            </a:r>
            <a:endParaRPr lang="en-GB" sz="3200" dirty="0"/>
          </a:p>
          <a:p>
            <a:pPr algn="ctr">
              <a:buNone/>
            </a:pPr>
            <a:r>
              <a:rPr lang="en-GB" sz="2400" dirty="0"/>
              <a:t>Scaling by the variance.</a:t>
            </a:r>
          </a:p>
          <a:p>
            <a:pPr algn="ctr">
              <a:buNone/>
            </a:pPr>
            <a:endParaRPr lang="en-GB" sz="2400" dirty="0"/>
          </a:p>
          <a:p>
            <a:pPr algn="ctr">
              <a:buNone/>
            </a:pPr>
            <a:endParaRPr lang="en-GB" sz="2400" dirty="0"/>
          </a:p>
          <a:p>
            <a:pPr algn="ctr">
              <a:buNone/>
            </a:pPr>
            <a:endParaRPr lang="en-GB" sz="2400" dirty="0"/>
          </a:p>
          <a:p>
            <a:pPr algn="ctr">
              <a:buNone/>
            </a:pPr>
            <a:endParaRPr lang="en-GB" sz="2400" dirty="0"/>
          </a:p>
          <a:p>
            <a:pPr algn="ctr">
              <a:buNone/>
            </a:pPr>
            <a:endParaRPr lang="en-GB" sz="2400" dirty="0"/>
          </a:p>
          <a:p>
            <a:pPr algn="ctr">
              <a:buNone/>
            </a:pPr>
            <a:r>
              <a:rPr lang="en-GB" sz="2400" dirty="0"/>
              <a:t>Avoid problems with changing variances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8FE60-F2A0-19F4-87F0-4BA09F09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8311-663F-8F4D-9D93-168947F8983A}" type="datetime1">
              <a:rPr lang="en-GB" smtClean="0"/>
              <a:t>20/09/2022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CE5A18-C4E2-55EE-95BF-3A836E599164}"/>
              </a:ext>
            </a:extLst>
          </p:cNvPr>
          <p:cNvSpPr txBox="1">
            <a:spLocks/>
          </p:cNvSpPr>
          <p:nvPr/>
        </p:nvSpPr>
        <p:spPr bwMode="auto">
          <a:xfrm>
            <a:off x="6219602" y="1403705"/>
            <a:ext cx="5065158" cy="4521309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GB" sz="3200" b="1" kern="0" dirty="0">
                <a:solidFill>
                  <a:schemeClr val="bg1"/>
                </a:solidFill>
              </a:rPr>
              <a:t>Deviance residuals</a:t>
            </a:r>
            <a:r>
              <a:rPr lang="en-GB" sz="2400" kern="0" dirty="0">
                <a:solidFill>
                  <a:schemeClr val="bg1"/>
                </a:solidFill>
                <a:sym typeface="Wingdings" pitchFamily="2" charset="2"/>
              </a:rPr>
              <a:t>.</a:t>
            </a:r>
          </a:p>
          <a:p>
            <a:pPr algn="ctr"/>
            <a:r>
              <a:rPr lang="en-GB" sz="2400" kern="0" dirty="0">
                <a:solidFill>
                  <a:schemeClr val="bg1"/>
                </a:solidFill>
                <a:sym typeface="Wingdings" pitchFamily="2" charset="2"/>
              </a:rPr>
              <a:t>Scaling by the deviance.</a:t>
            </a:r>
          </a:p>
          <a:p>
            <a:pPr algn="ctr"/>
            <a:endParaRPr lang="en-GB" sz="2400" kern="0" dirty="0">
              <a:solidFill>
                <a:schemeClr val="bg1"/>
              </a:solidFill>
              <a:sym typeface="Wingdings" pitchFamily="2" charset="2"/>
            </a:endParaRPr>
          </a:p>
          <a:p>
            <a:pPr algn="ctr"/>
            <a:endParaRPr lang="en-GB" sz="2400" kern="0" dirty="0">
              <a:solidFill>
                <a:schemeClr val="bg1"/>
              </a:solidFill>
              <a:sym typeface="Wingdings" pitchFamily="2" charset="2"/>
            </a:endParaRPr>
          </a:p>
          <a:p>
            <a:pPr algn="ctr"/>
            <a:endParaRPr lang="en-GB" sz="2400" kern="0" dirty="0">
              <a:solidFill>
                <a:schemeClr val="bg1"/>
              </a:solidFill>
              <a:sym typeface="Wingdings" pitchFamily="2" charset="2"/>
            </a:endParaRPr>
          </a:p>
          <a:p>
            <a:pPr algn="ctr"/>
            <a:endParaRPr lang="en-GB" sz="2400" kern="0" dirty="0">
              <a:solidFill>
                <a:schemeClr val="bg1"/>
              </a:solidFill>
              <a:sym typeface="Wingdings" pitchFamily="2" charset="2"/>
            </a:endParaRPr>
          </a:p>
          <a:p>
            <a:pPr algn="ctr"/>
            <a:endParaRPr lang="en-GB" sz="2400" kern="0" dirty="0">
              <a:solidFill>
                <a:schemeClr val="bg1"/>
              </a:solidFill>
            </a:endParaRPr>
          </a:p>
          <a:p>
            <a:pPr algn="ctr"/>
            <a:r>
              <a:rPr lang="en-GB" sz="2400" kern="0" dirty="0">
                <a:solidFill>
                  <a:schemeClr val="bg1"/>
                </a:solidFill>
              </a:rPr>
              <a:t>Better for model checking as these behave similar to residuals from a Gaussian linear regression</a:t>
            </a:r>
          </a:p>
          <a:p>
            <a:pPr algn="ctr"/>
            <a:endParaRPr lang="en-GB" sz="2400" kern="0" dirty="0">
              <a:solidFill>
                <a:schemeClr val="bg1"/>
              </a:solidFill>
            </a:endParaRPr>
          </a:p>
          <a:p>
            <a:pPr algn="ctr"/>
            <a:endParaRPr lang="en-GB" sz="2400" kern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24D28-5AE9-029E-D080-B8C9EF4501B8}"/>
                  </a:ext>
                </a:extLst>
              </p:cNvPr>
              <p:cNvSpPr txBox="1"/>
              <p:nvPr/>
            </p:nvSpPr>
            <p:spPr>
              <a:xfrm>
                <a:off x="1796142" y="2694504"/>
                <a:ext cx="3040980" cy="12227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sz="36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GB" sz="3600" dirty="0">
                  <a:latin typeface="+mn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24D28-5AE9-029E-D080-B8C9EF450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42" y="2694504"/>
                <a:ext cx="3040980" cy="1222707"/>
              </a:xfrm>
              <a:prstGeom prst="rect">
                <a:avLst/>
              </a:prstGeom>
              <a:blipFill>
                <a:blip r:embed="rId2"/>
                <a:stretch>
                  <a:fillRect t="-16495" b="-8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CE07F2-E022-D749-B52A-BF3030353D08}"/>
                  </a:ext>
                </a:extLst>
              </p:cNvPr>
              <p:cNvSpPr txBox="1"/>
              <p:nvPr/>
            </p:nvSpPr>
            <p:spPr>
              <a:xfrm>
                <a:off x="6785663" y="2750705"/>
                <a:ext cx="3683945" cy="11103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𝐴𝐵𝑆</m:t>
                          </m:r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36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CE07F2-E022-D749-B52A-BF303035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63" y="2750705"/>
                <a:ext cx="3683945" cy="1110304"/>
              </a:xfrm>
              <a:prstGeom prst="rect">
                <a:avLst/>
              </a:prstGeom>
              <a:blipFill>
                <a:blip r:embed="rId3"/>
                <a:stretch>
                  <a:fillRect l="-2405" t="-1136" b="-11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36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1968500" y="981075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796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47F4C-0F39-9A12-CBAD-3EC656FA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the parameters are estimated</a:t>
            </a:r>
            <a:br>
              <a:rPr lang="en-GB" dirty="0"/>
            </a:br>
            <a:r>
              <a:rPr lang="en-GB" sz="4400" b="0" dirty="0"/>
              <a:t>GLMMs use Maximum likelihood!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78836-4AFF-CFF9-8F19-7FBF3FAF4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5093686" cy="3937484"/>
          </a:xfrm>
        </p:spPr>
        <p:txBody>
          <a:bodyPr/>
          <a:lstStyle/>
          <a:p>
            <a:r>
              <a:rPr lang="en-GB" sz="3200" b="1" dirty="0"/>
              <a:t>Linear regressions:</a:t>
            </a:r>
          </a:p>
          <a:p>
            <a:pPr lvl="1"/>
            <a:r>
              <a:rPr lang="en-GB" sz="2400" dirty="0">
                <a:sym typeface="Wingdings" pitchFamily="2" charset="2"/>
              </a:rPr>
              <a:t>Parameter estimates are determined using an Ordinary Least Squares method (OLS)</a:t>
            </a:r>
          </a:p>
          <a:p>
            <a:pPr lvl="1"/>
            <a:endParaRPr lang="en-GB" sz="2400" dirty="0">
              <a:sym typeface="Wingdings" pitchFamily="2" charset="2"/>
            </a:endParaRPr>
          </a:p>
          <a:p>
            <a:pPr lvl="1"/>
            <a:r>
              <a:rPr lang="en-GB" sz="2400" dirty="0">
                <a:sym typeface="Wingdings" pitchFamily="2" charset="2"/>
              </a:rPr>
              <a:t>The goal in OLS is find a parameter that minimises the  sum of squared residuals  (</a:t>
            </a:r>
            <a:r>
              <a:rPr lang="en-GB" sz="2400" b="1" dirty="0">
                <a:sym typeface="Wingdings" pitchFamily="2" charset="2"/>
              </a:rPr>
              <a:t>Sum of squares</a:t>
            </a:r>
            <a:r>
              <a:rPr lang="en-GB" sz="2400" dirty="0">
                <a:sym typeface="Wingdings" pitchFamily="2" charset="2"/>
              </a:rPr>
              <a:t>)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0CA47-407F-DB95-C408-DAA0720A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465F4-8AE2-974B-A37B-52DB22C7B456}" type="datetime1">
              <a:rPr lang="en-GB" smtClean="0"/>
              <a:t>20/09/2022</a:t>
            </a:fld>
            <a:r>
              <a:rPr lang="en-GB"/>
              <a:t>27/08/2018</a:t>
            </a:r>
            <a:endParaRPr lang="en-GB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0A63239-4098-61D1-6BF5-792212ED7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00" y="2248586"/>
            <a:ext cx="36957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47F4C-0F39-9A12-CBAD-3EC656FA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the parameters are estimated</a:t>
            </a:r>
            <a:br>
              <a:rPr lang="en-GB" dirty="0"/>
            </a:br>
            <a:r>
              <a:rPr lang="en-GB" sz="4400" b="0" dirty="0"/>
              <a:t>GLMMs use Maximum likelihood!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78836-4AFF-CFF9-8F19-7FBF3FAF4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688225"/>
            <a:ext cx="10220324" cy="3937484"/>
          </a:xfrm>
        </p:spPr>
        <p:txBody>
          <a:bodyPr/>
          <a:lstStyle/>
          <a:p>
            <a:r>
              <a:rPr lang="en-GB" sz="3200" b="1" dirty="0"/>
              <a:t>Generalized Linear models:</a:t>
            </a:r>
          </a:p>
          <a:p>
            <a:pPr lvl="1"/>
            <a:r>
              <a:rPr lang="en-GB" sz="2400" dirty="0">
                <a:sym typeface="Wingdings" pitchFamily="2" charset="2"/>
              </a:rPr>
              <a:t>Parameter estimates are determined using an Maximum Likelihood</a:t>
            </a:r>
          </a:p>
          <a:p>
            <a:pPr lvl="1"/>
            <a:r>
              <a:rPr lang="en-GB" sz="2400" i="1" dirty="0">
                <a:sym typeface="Wingdings" pitchFamily="2" charset="2"/>
              </a:rPr>
              <a:t>Why? </a:t>
            </a:r>
            <a:r>
              <a:rPr lang="en-GB" sz="2400" dirty="0">
                <a:sym typeface="Wingdings" pitchFamily="2" charset="2"/>
              </a:rPr>
              <a:t>Because here residuals can be -∞ or ∞ so</a:t>
            </a:r>
            <a:r>
              <a:rPr lang="en-GB" sz="2400" b="1" dirty="0">
                <a:sym typeface="Wingdings" pitchFamily="2" charset="2"/>
              </a:rPr>
              <a:t> OLS does not work!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0CA47-407F-DB95-C408-DAA0720A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465F4-8AE2-974B-A37B-52DB22C7B456}" type="datetime1">
              <a:rPr lang="en-GB" smtClean="0"/>
              <a:t>20/09/2022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D4337-BD49-5F06-9568-01D997A6A2FE}"/>
              </a:ext>
            </a:extLst>
          </p:cNvPr>
          <p:cNvSpPr txBox="1"/>
          <p:nvPr/>
        </p:nvSpPr>
        <p:spPr>
          <a:xfrm>
            <a:off x="7636476" y="6327130"/>
            <a:ext cx="3818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For a expanded explanation check https://</a:t>
            </a:r>
            <a:r>
              <a:rPr lang="en-GB" sz="1200" dirty="0" err="1"/>
              <a:t>www.youtube.com</a:t>
            </a:r>
            <a:r>
              <a:rPr lang="en-GB" sz="1200" dirty="0"/>
              <a:t>/</a:t>
            </a:r>
            <a:r>
              <a:rPr lang="en-GB" sz="1200" dirty="0" err="1"/>
              <a:t>watch?v</a:t>
            </a:r>
            <a:r>
              <a:rPr lang="en-GB" sz="1200" dirty="0"/>
              <a:t>=BfKanl1aSG0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0FAB62-A618-5809-6EA5-9823F892C7A1}"/>
              </a:ext>
            </a:extLst>
          </p:cNvPr>
          <p:cNvGrpSpPr/>
          <p:nvPr/>
        </p:nvGrpSpPr>
        <p:grpSpPr>
          <a:xfrm>
            <a:off x="2224217" y="3357575"/>
            <a:ext cx="7772400" cy="2983206"/>
            <a:chOff x="3064476" y="3332862"/>
            <a:chExt cx="7772400" cy="29832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6B436E-13BA-E6BC-2C4D-DFFAE007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4476" y="3715535"/>
              <a:ext cx="7772400" cy="2434653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622A4C-6D34-4C55-82BE-7AF335293D8B}"/>
                </a:ext>
              </a:extLst>
            </p:cNvPr>
            <p:cNvGrpSpPr/>
            <p:nvPr/>
          </p:nvGrpSpPr>
          <p:grpSpPr>
            <a:xfrm>
              <a:off x="3458271" y="3332862"/>
              <a:ext cx="6843149" cy="2983206"/>
              <a:chOff x="3458271" y="3332862"/>
              <a:chExt cx="6843149" cy="298320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657F3E-1999-39AA-D6DC-65DE51AE22E1}"/>
                  </a:ext>
                </a:extLst>
              </p:cNvPr>
              <p:cNvSpPr txBox="1"/>
              <p:nvPr/>
            </p:nvSpPr>
            <p:spPr>
              <a:xfrm>
                <a:off x="4028303" y="3332862"/>
                <a:ext cx="2718487" cy="350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400" b="1" dirty="0">
                    <a:latin typeface="+mn-lt"/>
                  </a:rPr>
                  <a:t>Probability/count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C3212-942E-5AE9-38AF-99D21CA39601}"/>
                  </a:ext>
                </a:extLst>
              </p:cNvPr>
              <p:cNvSpPr txBox="1"/>
              <p:nvPr/>
            </p:nvSpPr>
            <p:spPr>
              <a:xfrm>
                <a:off x="7529387" y="3332862"/>
                <a:ext cx="2718487" cy="350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400" b="1" dirty="0">
                    <a:latin typeface="+mn-lt"/>
                  </a:rPr>
                  <a:t>Link transformed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17A70-F930-3C39-EBAD-7D7AD5149FB8}"/>
                  </a:ext>
                </a:extLst>
              </p:cNvPr>
              <p:cNvSpPr txBox="1"/>
              <p:nvPr/>
            </p:nvSpPr>
            <p:spPr>
              <a:xfrm>
                <a:off x="7582933" y="6053326"/>
                <a:ext cx="2718487" cy="23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Predictor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8121BE-8E2B-2D6B-E847-0328F25A4171}"/>
                  </a:ext>
                </a:extLst>
              </p:cNvPr>
              <p:cNvSpPr txBox="1"/>
              <p:nvPr/>
            </p:nvSpPr>
            <p:spPr>
              <a:xfrm>
                <a:off x="3966522" y="6082158"/>
                <a:ext cx="2718487" cy="23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Predictor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A1EA8A-B5C8-ECF5-C825-9B688AB05DD6}"/>
                  </a:ext>
                </a:extLst>
              </p:cNvPr>
              <p:cNvSpPr txBox="1"/>
              <p:nvPr/>
            </p:nvSpPr>
            <p:spPr>
              <a:xfrm rot="16200000">
                <a:off x="2215982" y="4642798"/>
                <a:ext cx="2718487" cy="23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probability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015148-EE20-67A2-6834-194FCCB10E47}"/>
                  </a:ext>
                </a:extLst>
              </p:cNvPr>
              <p:cNvSpPr txBox="1"/>
              <p:nvPr/>
            </p:nvSpPr>
            <p:spPr>
              <a:xfrm rot="16200000">
                <a:off x="5891471" y="4721059"/>
                <a:ext cx="2718487" cy="23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Link transformed  Y</a:t>
                </a:r>
              </a:p>
            </p:txBody>
          </p:sp>
        </p:grp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F583DAA-9563-E104-6535-9985AA8B43FF}"/>
              </a:ext>
            </a:extLst>
          </p:cNvPr>
          <p:cNvSpPr/>
          <p:nvPr/>
        </p:nvSpPr>
        <p:spPr bwMode="auto">
          <a:xfrm>
            <a:off x="451838" y="3698060"/>
            <a:ext cx="2093655" cy="2150075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 likelihood is the multiplication of the estimated probabilities for a given reset of parameters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D19CB3-F67A-1C09-ECCC-F9114D53478B}"/>
              </a:ext>
            </a:extLst>
          </p:cNvPr>
          <p:cNvSpPr/>
          <p:nvPr/>
        </p:nvSpPr>
        <p:spPr bwMode="auto">
          <a:xfrm>
            <a:off x="9534785" y="3822358"/>
            <a:ext cx="2189848" cy="1890583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What is changing here is the </a:t>
            </a:r>
            <a:r>
              <a:rPr kumimoji="0" lang="en-GB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β</a:t>
            </a: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</a:t>
            </a:r>
            <a:r>
              <a:rPr lang="en-GB" sz="1800" dirty="0">
                <a:solidFill>
                  <a:schemeClr val="bg1"/>
                </a:solidFill>
              </a:rPr>
              <a:t>, which makes the line change. 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31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47F4C-0F39-9A12-CBAD-3EC656FA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the parameters are estimated</a:t>
            </a:r>
            <a:br>
              <a:rPr lang="en-GB" dirty="0"/>
            </a:br>
            <a:r>
              <a:rPr lang="en-GB" sz="4400" b="0" dirty="0"/>
              <a:t>GLMMs use Maximum likelihood!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0CA47-407F-DB95-C408-DAA0720A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465F4-8AE2-974B-A37B-52DB22C7B456}" type="datetime1">
              <a:rPr lang="en-GB" smtClean="0"/>
              <a:t>20/09/2022</a:t>
            </a:fld>
            <a:r>
              <a:rPr lang="en-GB"/>
              <a:t>27/08/2018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D4337-BD49-5F06-9568-01D997A6A2FE}"/>
              </a:ext>
            </a:extLst>
          </p:cNvPr>
          <p:cNvSpPr txBox="1"/>
          <p:nvPr/>
        </p:nvSpPr>
        <p:spPr>
          <a:xfrm>
            <a:off x="7636476" y="6327130"/>
            <a:ext cx="3818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dirty="0"/>
              <a:t>For a expanded explanation check https://</a:t>
            </a:r>
            <a:r>
              <a:rPr lang="en-GB" sz="1200" dirty="0" err="1"/>
              <a:t>www.youtube.com</a:t>
            </a:r>
            <a:r>
              <a:rPr lang="en-GB" sz="1200" dirty="0"/>
              <a:t>/</a:t>
            </a:r>
            <a:r>
              <a:rPr lang="en-GB" sz="1200" dirty="0" err="1"/>
              <a:t>watch?v</a:t>
            </a:r>
            <a:r>
              <a:rPr lang="en-GB" sz="1200" dirty="0"/>
              <a:t>=BfKanl1aSG0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19C94B-66F5-249F-998B-BF2E07A9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3" y="1743890"/>
            <a:ext cx="6675352" cy="445023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06FE50-E48C-F7E0-1733-0DD1769BEE64}"/>
              </a:ext>
            </a:extLst>
          </p:cNvPr>
          <p:cNvSpPr/>
          <p:nvPr/>
        </p:nvSpPr>
        <p:spPr bwMode="auto">
          <a:xfrm>
            <a:off x="6586149" y="2113007"/>
            <a:ext cx="5286764" cy="1161534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It is simpler to think of this in finding the best parameters for the 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1B5D8D-9B8F-885B-0B4F-0A101431BD73}"/>
                  </a:ext>
                </a:extLst>
              </p:cNvPr>
              <p:cNvSpPr txBox="1"/>
              <p:nvPr/>
            </p:nvSpPr>
            <p:spPr>
              <a:xfrm>
                <a:off x="6896731" y="3519363"/>
                <a:ext cx="4090607" cy="113287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For a logistic regression:</a:t>
                </a:r>
              </a:p>
              <a:p>
                <a:pPr>
                  <a:lnSpc>
                    <a:spcPct val="95000"/>
                  </a:lnSpc>
                </a:pPr>
                <a:endParaRPr lang="en-US" sz="1600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1B5D8D-9B8F-885B-0B4F-0A101431B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731" y="3519363"/>
                <a:ext cx="4090607" cy="1132874"/>
              </a:xfrm>
              <a:prstGeom prst="rect">
                <a:avLst/>
              </a:prstGeom>
              <a:blipFill>
                <a:blip r:embed="rId4"/>
                <a:stretch>
                  <a:fillRect l="-2786" t="-34066" b="-106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46AF3E-DA9A-A2A0-0B26-ECB075D70B70}"/>
                  </a:ext>
                </a:extLst>
              </p:cNvPr>
              <p:cNvSpPr txBox="1"/>
              <p:nvPr/>
            </p:nvSpPr>
            <p:spPr>
              <a:xfrm>
                <a:off x="6897189" y="4764689"/>
                <a:ext cx="4093028" cy="113287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For a Poisson regression:</a:t>
                </a:r>
              </a:p>
              <a:p>
                <a:pPr>
                  <a:lnSpc>
                    <a:spcPct val="95000"/>
                  </a:lnSpc>
                </a:pPr>
                <a:endParaRPr lang="en-US" sz="1600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sz="16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46AF3E-DA9A-A2A0-0B26-ECB075D70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189" y="4764689"/>
                <a:ext cx="4093028" cy="1132874"/>
              </a:xfrm>
              <a:prstGeom prst="rect">
                <a:avLst/>
              </a:prstGeom>
              <a:blipFill>
                <a:blip r:embed="rId5"/>
                <a:stretch>
                  <a:fillRect l="-2778" t="-34444" b="-10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420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1968500" y="981075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766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Logistic regressions</a:t>
            </a:r>
            <a:br>
              <a:rPr lang="en-US" sz="4800" b="1" dirty="0"/>
            </a:br>
            <a:r>
              <a:rPr lang="en-US" sz="4400" b="0" dirty="0"/>
              <a:t>odds ratio and reg. coefficients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4294967295"/>
          </p:nvPr>
        </p:nvSpPr>
        <p:spPr>
          <a:xfrm>
            <a:off x="691559" y="4829171"/>
            <a:ext cx="5210658" cy="1172956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Odds ratio </a:t>
            </a:r>
            <a:r>
              <a:rPr lang="en-US" sz="2400" dirty="0">
                <a:solidFill>
                  <a:schemeClr val="bg1"/>
                </a:solidFill>
              </a:rPr>
              <a:t>measure of how the changes of having a success  changes with a one unit change the predictor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7FA09-0DA1-454A-B7FC-4E355F5AF4D7}"/>
              </a:ext>
            </a:extLst>
          </p:cNvPr>
          <p:cNvSpPr/>
          <p:nvPr/>
        </p:nvSpPr>
        <p:spPr>
          <a:xfrm>
            <a:off x="985837" y="1958975"/>
            <a:ext cx="10220326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dirty="0"/>
              <a:t>Odds ratios </a:t>
            </a:r>
            <a:r>
              <a:rPr lang="en-US" sz="2800" dirty="0"/>
              <a:t>show the changes in the odds of an outcome for an increase in one unit of X.</a:t>
            </a:r>
            <a:endParaRPr lang="en-US" sz="2400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8D39638B-D036-8545-9FF4-9C96EF9E3CDC}"/>
              </a:ext>
            </a:extLst>
          </p:cNvPr>
          <p:cNvSpPr txBox="1">
            <a:spLocks/>
          </p:cNvSpPr>
          <p:nvPr/>
        </p:nvSpPr>
        <p:spPr bwMode="auto">
          <a:xfrm>
            <a:off x="7590114" y="4817699"/>
            <a:ext cx="4282800" cy="82037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sz="2400" b="1" kern="0" dirty="0"/>
              <a:t>If one is included in this interval</a:t>
            </a:r>
          </a:p>
          <a:p>
            <a:pPr algn="ctr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sz="2400" b="1" kern="0" dirty="0">
                <a:solidFill>
                  <a:srgbClr val="C00000"/>
                </a:solidFill>
              </a:rPr>
              <a:t>The variable has no effect!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A2660A1-28FC-4944-941A-12B97726C3BF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 bwMode="auto">
          <a:xfrm rot="16200000" flipV="1">
            <a:off x="9282949" y="4369133"/>
            <a:ext cx="695381" cy="20175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422EA9-5126-3EAF-7010-D92DE96AB78D}"/>
              </a:ext>
            </a:extLst>
          </p:cNvPr>
          <p:cNvGrpSpPr/>
          <p:nvPr/>
        </p:nvGrpSpPr>
        <p:grpSpPr>
          <a:xfrm>
            <a:off x="979419" y="2923713"/>
            <a:ext cx="6227359" cy="1499006"/>
            <a:chOff x="596358" y="3417984"/>
            <a:chExt cx="6227359" cy="1499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C11C0-FE77-874F-9D8B-44A6AB9EB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462" b="48748"/>
            <a:stretch/>
          </p:blipFill>
          <p:spPr>
            <a:xfrm>
              <a:off x="596358" y="3417984"/>
              <a:ext cx="6227359" cy="149900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2EB48-281E-35C8-445D-68D6C8142396}"/>
                </a:ext>
              </a:extLst>
            </p:cNvPr>
            <p:cNvSpPr/>
            <p:nvPr/>
          </p:nvSpPr>
          <p:spPr bwMode="auto">
            <a:xfrm>
              <a:off x="6375400" y="4056233"/>
              <a:ext cx="231775" cy="23812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ADA44-02B3-5CE5-6EB3-85E73B533CA6}"/>
              </a:ext>
            </a:extLst>
          </p:cNvPr>
          <p:cNvSpPr/>
          <p:nvPr/>
        </p:nvSpPr>
        <p:spPr bwMode="auto">
          <a:xfrm>
            <a:off x="7853363" y="3207918"/>
            <a:ext cx="3352800" cy="914400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As these </a:t>
            </a:r>
            <a:r>
              <a:rPr kumimoji="0" lang="en-GB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β</a:t>
            </a:r>
            <a:r>
              <a:rPr kumimoji="0" lang="en-GB" sz="1800" b="0" u="none" strike="noStrike" cap="none" normalizeH="0" baseline="-2500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i</a:t>
            </a:r>
            <a:r>
              <a:rPr kumimoji="0" lang="en-GB" sz="1800" b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 have a range of variation (90%-CI) the Odd ration also does</a:t>
            </a:r>
            <a:endParaRPr kumimoji="0" lang="en-GB" sz="1800" b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1729989-F551-7F8A-C5A6-0BAE3636030C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 bwMode="auto">
          <a:xfrm rot="16200000" flipH="1">
            <a:off x="7312278" y="3124033"/>
            <a:ext cx="103156" cy="979014"/>
          </a:xfrm>
          <a:prstGeom prst="bentConnector4">
            <a:avLst>
              <a:gd name="adj1" fmla="val -221606"/>
              <a:gd name="adj2" fmla="val 55919"/>
            </a:avLst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581EEE7-042D-F10A-9F54-F32774E876FB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 bwMode="auto">
          <a:xfrm flipV="1">
            <a:off x="5902217" y="3800087"/>
            <a:ext cx="972132" cy="1615562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29977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Logistic/Poisson regressions</a:t>
            </a:r>
            <a:br>
              <a:rPr lang="en-US" sz="4800" b="1" dirty="0"/>
            </a:br>
            <a:r>
              <a:rPr lang="en-US" sz="4400" b="0" dirty="0">
                <a:latin typeface="AU Passata" panose="020B0503030502030804" pitchFamily="34" charset="77"/>
              </a:rPr>
              <a:t>Importance of predictors</a:t>
            </a:r>
            <a:endParaRPr lang="en-US" sz="4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r>
                  <a:rPr lang="en-US" sz="2800" dirty="0"/>
                  <a:t>The </a:t>
                </a:r>
                <a:r>
                  <a:rPr lang="en-US" sz="2800" b="1" dirty="0"/>
                  <a:t>H</a:t>
                </a:r>
                <a:r>
                  <a:rPr lang="en-US" sz="2800" b="1" baseline="-25000" dirty="0"/>
                  <a:t>0</a:t>
                </a:r>
                <a:r>
                  <a:rPr lang="en-US" sz="2800" dirty="0"/>
                  <a:t> of interest when assessing the Importance of a predictor in a logistic regression model 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=0 (</a:t>
                </a:r>
                <a:r>
                  <a:rPr lang="en-US" sz="2800" b="1" dirty="0"/>
                  <a:t>NO EFFECT</a:t>
                </a:r>
                <a:r>
                  <a:rPr lang="en-US" sz="2800" dirty="0"/>
                  <a:t>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How to test this </a:t>
                </a:r>
                <a:r>
                  <a:rPr lang="en-US" sz="2800" b="1" dirty="0"/>
                  <a:t>H</a:t>
                </a:r>
                <a:r>
                  <a:rPr lang="en-US" sz="2800" b="1" baseline="-25000" dirty="0"/>
                  <a:t>0</a:t>
                </a:r>
                <a:r>
                  <a:rPr lang="en-US" sz="2800" dirty="0"/>
                  <a:t>:</a:t>
                </a:r>
              </a:p>
              <a:p>
                <a:pPr lvl="1"/>
                <a:r>
                  <a:rPr lang="en-US" sz="2800" b="1" dirty="0"/>
                  <a:t>The Wald statistic</a:t>
                </a:r>
                <a:r>
                  <a:rPr lang="en-US" sz="2800" dirty="0"/>
                  <a:t>: a version of a </a:t>
                </a:r>
                <a:r>
                  <a:rPr lang="en-US" sz="2800" i="1" dirty="0"/>
                  <a:t>t</a:t>
                </a:r>
                <a:r>
                  <a:rPr lang="en-US" sz="2800" dirty="0"/>
                  <a:t>-test that works for GLMMs</a:t>
                </a:r>
              </a:p>
              <a:p>
                <a:pPr lvl="2"/>
                <a:r>
                  <a:rPr lang="en-US" sz="2800" dirty="0"/>
                  <a:t>Only use if you have large sample size (above 50 </a:t>
                </a:r>
                <a:r>
                  <a:rPr lang="en-US" sz="2800" dirty="0" err="1"/>
                  <a:t>obs</a:t>
                </a:r>
                <a:r>
                  <a:rPr lang="en-US" sz="2800" dirty="0"/>
                  <a:t>).</a:t>
                </a:r>
              </a:p>
              <a:p>
                <a:pPr lvl="1"/>
                <a:r>
                  <a:rPr lang="en-US" sz="2800" b="1" dirty="0"/>
                  <a:t>G</a:t>
                </a:r>
                <a:r>
                  <a:rPr lang="en-US" sz="2800" b="1" baseline="30000" dirty="0"/>
                  <a:t>2</a:t>
                </a:r>
                <a:r>
                  <a:rPr lang="en-US" sz="2800" b="1" dirty="0"/>
                  <a:t> tests</a:t>
                </a:r>
                <a:r>
                  <a:rPr lang="en-US" sz="2800" dirty="0"/>
                  <a:t>: this is also called the likelihood ratio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𝝌</m:t>
                        </m:r>
                      </m:e>
                      <m:sup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dirty="0"/>
                  <a:t> statistic.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09" r="-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39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Any questions</a:t>
            </a:r>
            <a:r>
              <a:rPr lang="en-US" sz="6600" b="1" dirty="0">
                <a:solidFill>
                  <a:srgbClr val="C00000"/>
                </a:solidFill>
              </a:rPr>
              <a:t>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start?</a:t>
            </a:r>
          </a:p>
        </p:txBody>
      </p:sp>
    </p:spTree>
    <p:extLst>
      <p:ext uri="{BB962C8B-B14F-4D97-AF65-F5344CB8AC3E}">
        <p14:creationId xmlns:p14="http://schemas.microsoft.com/office/powerpoint/2010/main" val="61543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5B7112E-20BD-3F12-F281-5E57C5F7E69F}"/>
              </a:ext>
            </a:extLst>
          </p:cNvPr>
          <p:cNvSpPr/>
          <p:nvPr/>
        </p:nvSpPr>
        <p:spPr bwMode="auto">
          <a:xfrm>
            <a:off x="985838" y="2850776"/>
            <a:ext cx="10220325" cy="1097280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8B8CA1-1086-BDC7-048C-EACA97C3A220}"/>
              </a:ext>
            </a:extLst>
          </p:cNvPr>
          <p:cNvSpPr/>
          <p:nvPr/>
        </p:nvSpPr>
        <p:spPr bwMode="auto">
          <a:xfrm>
            <a:off x="985838" y="4390912"/>
            <a:ext cx="10220325" cy="1097280"/>
          </a:xfrm>
          <a:prstGeom prst="roundRect">
            <a:avLst/>
          </a:prstGeom>
          <a:solidFill>
            <a:schemeClr val="accent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Logistic/Poisson regressions</a:t>
            </a:r>
            <a:br>
              <a:rPr lang="en-US" sz="4800" dirty="0"/>
            </a:br>
            <a:r>
              <a:rPr lang="en-US" sz="4400" b="0" dirty="0">
                <a:latin typeface="AU Passata" panose="020B0503030502030804" pitchFamily="34" charset="77"/>
              </a:rPr>
              <a:t>Importance of predictors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Here you can ask two questions:</a:t>
            </a:r>
          </a:p>
          <a:p>
            <a:endParaRPr lang="en-US" sz="2800" dirty="0"/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Is the coefficient different form zero (0)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𝛽</a:t>
            </a:r>
            <a:r>
              <a:rPr lang="en-US" sz="2800" baseline="-25000" dirty="0">
                <a:solidFill>
                  <a:schemeClr val="bg1"/>
                </a:solidFill>
                <a:sym typeface="Wingdings" pitchFamily="2" charset="2"/>
              </a:rPr>
              <a:t>𝑗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=0 (NO EFFECT)</a:t>
            </a:r>
            <a:endParaRPr lang="en-US" sz="2800" dirty="0">
              <a:solidFill>
                <a:schemeClr val="bg1"/>
              </a:solidFill>
            </a:endParaRPr>
          </a:p>
          <a:p>
            <a:pPr lvl="2"/>
            <a:r>
              <a:rPr lang="en-US" sz="2800" b="1" dirty="0">
                <a:solidFill>
                  <a:schemeClr val="bg1"/>
                </a:solidFill>
              </a:rPr>
              <a:t>The Wald statistic gives the answer to this question</a:t>
            </a:r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/>
              <a:t>Does the model perform better by having this variable? </a:t>
            </a:r>
          </a:p>
          <a:p>
            <a:pPr lvl="2"/>
            <a:r>
              <a:rPr lang="en-US" sz="2800" b="1" dirty="0"/>
              <a:t>G</a:t>
            </a:r>
            <a:r>
              <a:rPr lang="en-US" sz="2800" b="1" baseline="30000" dirty="0"/>
              <a:t>2</a:t>
            </a:r>
            <a:r>
              <a:rPr lang="en-US" sz="2800" b="1" dirty="0"/>
              <a:t> tests gives the answer to this question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6452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Logistic/Poisson </a:t>
            </a:r>
            <a:r>
              <a:rPr lang="en-US" sz="4800" b="1" dirty="0"/>
              <a:t>regressions</a:t>
            </a:r>
            <a:br>
              <a:rPr lang="en-US" sz="4800" b="1" dirty="0"/>
            </a:br>
            <a:r>
              <a:rPr lang="en-US" sz="4400" b="0" dirty="0"/>
              <a:t>The Wald-t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5838" y="1960079"/>
                <a:ext cx="10220325" cy="3937484"/>
              </a:xfrm>
            </p:spPr>
            <p:txBody>
              <a:bodyPr/>
              <a:lstStyle/>
              <a:p>
                <a:r>
                  <a:rPr lang="en-US" sz="2800" dirty="0"/>
                  <a:t>This is a ML version of a </a:t>
                </a:r>
                <a:r>
                  <a:rPr lang="en-US" sz="2800" b="1" i="1" dirty="0"/>
                  <a:t>t</a:t>
                </a:r>
                <a:r>
                  <a:rPr lang="en-US" sz="2800" b="1" dirty="0"/>
                  <a:t>-test</a:t>
                </a:r>
                <a:r>
                  <a:rPr lang="en-US" sz="2800" dirty="0"/>
                  <a:t>, based on the relation between</a:t>
                </a:r>
              </a:p>
              <a:p>
                <a:pPr algn="ctr"/>
                <a:r>
                  <a:rPr lang="en-US" sz="2800" dirty="0"/>
                  <a:t>Parameter estimate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) vs Parameter standard error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The Wald statistic is traditionally compared to the standard normal </a:t>
                </a:r>
                <a:r>
                  <a:rPr lang="en-US" sz="2800" i="1" dirty="0"/>
                  <a:t>z</a:t>
                </a:r>
                <a:r>
                  <a:rPr lang="en-US" sz="2800" dirty="0"/>
                  <a:t>-distribution.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8" y="1960079"/>
                <a:ext cx="10220325" cy="3937484"/>
              </a:xfrm>
              <a:blipFill>
                <a:blip r:embed="rId3"/>
                <a:stretch>
                  <a:fillRect l="-2109" t="-3215" b="-38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AFEB086-172A-8742-AFEA-7843E2561DDC}"/>
              </a:ext>
            </a:extLst>
          </p:cNvPr>
          <p:cNvSpPr/>
          <p:nvPr/>
        </p:nvSpPr>
        <p:spPr bwMode="auto">
          <a:xfrm>
            <a:off x="6152654" y="3421157"/>
            <a:ext cx="805854" cy="504056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E9A37E-FC2B-A347-B904-322779B630FB}"/>
              </a:ext>
            </a:extLst>
          </p:cNvPr>
          <p:cNvSpPr/>
          <p:nvPr/>
        </p:nvSpPr>
        <p:spPr bwMode="auto">
          <a:xfrm>
            <a:off x="4565984" y="2900209"/>
            <a:ext cx="805854" cy="504056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CC6FC6-79B4-0F4E-9F22-3DB2351F15A7}"/>
                  </a:ext>
                </a:extLst>
              </p:cNvPr>
              <p:cNvSpPr txBox="1"/>
              <p:nvPr/>
            </p:nvSpPr>
            <p:spPr>
              <a:xfrm>
                <a:off x="3779492" y="3920555"/>
                <a:ext cx="3422192" cy="61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charset="0"/>
                            </a:rPr>
                            <m:t>𝑊𝑎𝑙𝑑</m:t>
                          </m:r>
                        </m:e>
                        <m:sub>
                          <m:r>
                            <a:rPr lang="en-US" sz="4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4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CC6FC6-79B4-0F4E-9F22-3DB2351F1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492" y="3920555"/>
                <a:ext cx="3422192" cy="615553"/>
              </a:xfrm>
              <a:prstGeom prst="rect">
                <a:avLst/>
              </a:prstGeom>
              <a:blipFill>
                <a:blip r:embed="rId4"/>
                <a:stretch>
                  <a:fillRect l="-4444" t="-120000" r="-370" b="-5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85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Logistic/Poisson </a:t>
            </a:r>
            <a:r>
              <a:rPr lang="en-US" sz="4800" b="1" dirty="0"/>
              <a:t>regressions</a:t>
            </a:r>
            <a:br>
              <a:rPr lang="en-US" sz="4800" b="1" dirty="0"/>
            </a:br>
            <a:r>
              <a:rPr lang="en-US" sz="4400" b="0" dirty="0"/>
              <a:t>G</a:t>
            </a:r>
            <a:r>
              <a:rPr lang="en-US" sz="4400" b="0" baseline="30000" dirty="0"/>
              <a:t>2</a:t>
            </a:r>
            <a:r>
              <a:rPr lang="en-US" sz="4400" b="0" dirty="0"/>
              <a:t> tests</a:t>
            </a:r>
            <a:endParaRPr lang="en-US" sz="4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985838" y="1960563"/>
                <a:ext cx="10220325" cy="39370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800" dirty="0"/>
                  <a:t>The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based on the deference in likelihood of two models</a:t>
                </a:r>
              </a:p>
              <a:p>
                <a:endParaRPr lang="en-US" sz="2800" b="1" dirty="0"/>
              </a:p>
              <a:p>
                <a:endParaRPr lang="en-US" sz="2800" b="1" dirty="0"/>
              </a:p>
              <a:p>
                <a:endParaRPr lang="en-US" sz="2800" b="1" dirty="0"/>
              </a:p>
              <a:p>
                <a:pPr algn="ctr"/>
                <a:r>
                  <a:rPr lang="en-US" sz="2800" b="1" dirty="0"/>
                  <a:t>G</a:t>
                </a:r>
                <a:r>
                  <a:rPr lang="en-US" sz="2800" b="1" baseline="30000" dirty="0"/>
                  <a:t>2</a:t>
                </a:r>
                <a:r>
                  <a:rPr lang="en-US" sz="2800" b="1" dirty="0"/>
                  <a:t> tests is the </a:t>
                </a:r>
                <a:r>
                  <a:rPr lang="en-US" sz="2800" dirty="0"/>
                  <a:t>contrast of likelihood of the two models </a:t>
                </a:r>
              </a:p>
              <a:p>
                <a:pPr algn="ctr"/>
                <a:r>
                  <a:rPr lang="en-US" sz="2800" b="1" dirty="0"/>
                  <a:t>It is a likelihood ratio statistic</a:t>
                </a:r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r>
                      <a:rPr lang="el-GR" sz="2800" b="1">
                        <a:latin typeface="Cambria Math" charset="0"/>
                      </a:rPr>
                      <m:t>𝚲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Methodologically like a F-ratio test for linear models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985838" y="1960563"/>
                <a:ext cx="10220325" cy="3937000"/>
              </a:xfrm>
              <a:blipFill>
                <a:blip r:embed="rId2"/>
                <a:stretch>
                  <a:fillRect l="-2109" t="-1608" b="-4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2758134" y="3005866"/>
            <a:ext cx="6563981" cy="1227234"/>
            <a:chOff x="1289154" y="2515462"/>
            <a:chExt cx="6565691" cy="1227554"/>
          </a:xfrm>
        </p:grpSpPr>
        <p:grpSp>
          <p:nvGrpSpPr>
            <p:cNvPr id="17" name="Group 16"/>
            <p:cNvGrpSpPr/>
            <p:nvPr/>
          </p:nvGrpSpPr>
          <p:grpSpPr>
            <a:xfrm>
              <a:off x="1289154" y="2543802"/>
              <a:ext cx="2773180" cy="1199214"/>
              <a:chOff x="7659974" y="-689548"/>
              <a:chExt cx="2773180" cy="119921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7659974" y="-689548"/>
                <a:ext cx="2773180" cy="11992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00000"/>
                  </a:lnSpc>
                </a:pPr>
                <a:r>
                  <a:rPr lang="en-US" sz="2399" b="1" dirty="0">
                    <a:solidFill>
                      <a:schemeClr val="tx1"/>
                    </a:solidFill>
                    <a:ea typeface="Helvetica" charset="0"/>
                    <a:cs typeface="Helvetica" charset="0"/>
                  </a:rPr>
                  <a:t>A full model</a:t>
                </a:r>
                <a:endParaRPr lang="en-US" sz="2399" dirty="0">
                  <a:solidFill>
                    <a:schemeClr val="tx1"/>
                  </a:solidFill>
                  <a:ea typeface="Helvetica" charset="0"/>
                  <a:cs typeface="Helvetica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061" t="5752" r="2183" b="10248"/>
              <a:stretch/>
            </p:blipFill>
            <p:spPr>
              <a:xfrm>
                <a:off x="7839030" y="-138575"/>
                <a:ext cx="2412000" cy="523734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081665" y="2515462"/>
              <a:ext cx="2773180" cy="1199214"/>
              <a:chOff x="7659974" y="584257"/>
              <a:chExt cx="2773180" cy="119921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7659974" y="584257"/>
                <a:ext cx="2773180" cy="11992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00000"/>
                  </a:lnSpc>
                </a:pPr>
                <a:r>
                  <a:rPr lang="en-US" sz="2399" b="1" dirty="0">
                    <a:solidFill>
                      <a:schemeClr val="tx1"/>
                    </a:solidFill>
                    <a:ea typeface="Helvetica" charset="0"/>
                    <a:cs typeface="Helvetica" charset="0"/>
                  </a:rPr>
                  <a:t>A reduced model</a:t>
                </a:r>
                <a:endParaRPr lang="en-US" sz="2399" dirty="0">
                  <a:solidFill>
                    <a:schemeClr val="tx1"/>
                  </a:solidFill>
                  <a:ea typeface="Helvetica" charset="0"/>
                  <a:cs typeface="Helvetica" charset="0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10843" y="1163571"/>
                <a:ext cx="1471442" cy="5237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462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96DDA4E-B634-8541-ACF9-47EA755F63AA}"/>
              </a:ext>
            </a:extLst>
          </p:cNvPr>
          <p:cNvSpPr/>
          <p:nvPr/>
        </p:nvSpPr>
        <p:spPr bwMode="auto">
          <a:xfrm>
            <a:off x="8053057" y="1917086"/>
            <a:ext cx="3209860" cy="1721595"/>
          </a:xfrm>
          <a:prstGeom prst="roundRect">
            <a:avLst>
              <a:gd name="adj" fmla="val 4579"/>
            </a:avLst>
          </a:prstGeom>
          <a:solidFill>
            <a:schemeClr val="bg1">
              <a:lumMod val="9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159873"/>
            <a:ext cx="11557000" cy="1309328"/>
          </a:xfrm>
        </p:spPr>
        <p:txBody>
          <a:bodyPr>
            <a:normAutofit/>
          </a:bodyPr>
          <a:lstStyle/>
          <a:p>
            <a:r>
              <a:rPr lang="en-US" sz="4800" dirty="0"/>
              <a:t>Logistic/Poisson</a:t>
            </a:r>
            <a:r>
              <a:rPr lang="en-US" sz="4800" b="1" dirty="0"/>
              <a:t> regressions</a:t>
            </a:r>
            <a:br>
              <a:rPr lang="en-US" sz="4800" dirty="0"/>
            </a:br>
            <a:r>
              <a:rPr lang="en-US" sz="4800" dirty="0"/>
              <a:t> </a:t>
            </a:r>
            <a:r>
              <a:rPr lang="en-US" sz="4000" b="0" dirty="0"/>
              <a:t> </a:t>
            </a:r>
            <a:r>
              <a:rPr lang="en-US" sz="4400" b="0" dirty="0"/>
              <a:t>G</a:t>
            </a:r>
            <a:r>
              <a:rPr lang="en-US" sz="4400" b="0" baseline="30000" dirty="0"/>
              <a:t>2</a:t>
            </a:r>
            <a:r>
              <a:rPr lang="en-US" sz="4400" b="0" dirty="0"/>
              <a:t> tests</a:t>
            </a:r>
            <a:endParaRPr lang="en-US" b="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0ABACD6-9C5E-A446-ABD1-7849902C14E2}"/>
              </a:ext>
            </a:extLst>
          </p:cNvPr>
          <p:cNvSpPr/>
          <p:nvPr/>
        </p:nvSpPr>
        <p:spPr bwMode="auto">
          <a:xfrm>
            <a:off x="7089828" y="1841411"/>
            <a:ext cx="4405914" cy="1867915"/>
          </a:xfrm>
          <a:prstGeom prst="roundRect">
            <a:avLst>
              <a:gd name="adj" fmla="val 11310"/>
            </a:avLst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9B21A7-E7EC-154B-9EAC-FF7CDF6474C3}"/>
                  </a:ext>
                </a:extLst>
              </p:cNvPr>
              <p:cNvSpPr/>
              <p:nvPr/>
            </p:nvSpPr>
            <p:spPr>
              <a:xfrm>
                <a:off x="7267423" y="2814277"/>
                <a:ext cx="405072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  <a:ea typeface="Helvetica" charset="0"/>
                          <a:cs typeface="Helvetica" charset="0"/>
                        </a:rPr>
                        <m:t>𝜦</m:t>
                      </m:r>
                      <m:r>
                        <a:rPr lang="nl-NL" sz="2800" b="1" i="1" smtClean="0">
                          <a:latin typeface="Cambria Math" panose="02040503050406030204" pitchFamily="18" charset="0"/>
                          <a:ea typeface="Helvetica" charset="0"/>
                          <a:cs typeface="Helvetica" charset="0"/>
                        </a:rPr>
                        <m:t>=</m:t>
                      </m:r>
                      <m:f>
                        <m:fPr>
                          <m:ctrlPr>
                            <a:rPr lang="nl-NL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nl-NL" sz="2800" b="1" i="0">
                                  <a:latin typeface="AU Passata" panose="020B0503030502030804" pitchFamily="34" charset="77"/>
                                </a:rPr>
                                <m:t>Likelihood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nl-NL" sz="2800" b="1" i="0">
                                  <a:latin typeface="AU Passata" panose="020B0503030502030804" pitchFamily="34" charset="77"/>
                                </a:rPr>
                                <m:t>Reduced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NL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nl-NL" sz="2800" b="1" i="0">
                                  <a:latin typeface="AU Passata" panose="020B0503030502030804" pitchFamily="34" charset="77"/>
                                </a:rPr>
                                <m:t>Likelihood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nl-NL" sz="2800" b="1" i="0" smtClean="0">
                                  <a:latin typeface="AU Passata" panose="020B0503030502030804" pitchFamily="34" charset="77"/>
                                </a:rPr>
                                <m:t>Full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NL" sz="2800" b="1" dirty="0">
                  <a:latin typeface="AU Passata" panose="020B0503030502030804" pitchFamily="34" charset="77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9B21A7-E7EC-154B-9EAC-FF7CDF647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23" y="2814277"/>
                <a:ext cx="4050724" cy="707886"/>
              </a:xfrm>
              <a:prstGeom prst="rect">
                <a:avLst/>
              </a:prstGeom>
              <a:blipFill>
                <a:blip r:embed="rId2"/>
                <a:stretch>
                  <a:fillRect t="-29825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917D5B2-58F2-0F4E-B5D0-1BE51994D357}"/>
              </a:ext>
            </a:extLst>
          </p:cNvPr>
          <p:cNvGrpSpPr/>
          <p:nvPr/>
        </p:nvGrpSpPr>
        <p:grpSpPr>
          <a:xfrm>
            <a:off x="7024086" y="4445335"/>
            <a:ext cx="4405914" cy="1191533"/>
            <a:chOff x="7024086" y="4445335"/>
            <a:chExt cx="4405914" cy="1191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CA27AEB-31F6-334B-92DE-1219B2DFD013}"/>
                    </a:ext>
                  </a:extLst>
                </p:cNvPr>
                <p:cNvSpPr/>
                <p:nvPr/>
              </p:nvSpPr>
              <p:spPr>
                <a:xfrm>
                  <a:off x="7374645" y="4687158"/>
                  <a:ext cx="3704796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800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p>
                            <m:r>
                              <a:rPr lang="nl-NL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nl-NL" sz="28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=−</m:t>
                        </m:r>
                        <m:r>
                          <a:rPr lang="nl-NL" sz="28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𝟐</m:t>
                        </m:r>
                        <m:r>
                          <a:rPr lang="nl-NL" sz="2800" b="1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  <m:t>𝒍𝒏</m:t>
                        </m:r>
                        <m:d>
                          <m:dPr>
                            <m:ctrlPr>
                              <a:rPr lang="nl-NL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𝚲</m:t>
                            </m:r>
                          </m:e>
                        </m:d>
                        <m:r>
                          <a:rPr lang="nl-NL" sz="2800" b="1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nl-NL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nl-NL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nl-NL" sz="2800" b="1" i="1" smtClean="0">
                                <a:latin typeface="Cambria Math" panose="02040503050406030204" pitchFamily="18" charset="0"/>
                              </a:rPr>
                              <m:t>𝒅𝒇</m:t>
                            </m:r>
                            <m:r>
                              <a:rPr lang="nl-NL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nl-NL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nl-NL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nl-NL" sz="2800" b="1" dirty="0">
                    <a:latin typeface="AU Passata" panose="020B0503030502030804" pitchFamily="34" charset="77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CA27AEB-31F6-334B-92DE-1219B2DFD0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45" y="4687158"/>
                  <a:ext cx="3704796" cy="707886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9349760-C9D3-3047-AB15-D2323CAA79B4}"/>
                </a:ext>
              </a:extLst>
            </p:cNvPr>
            <p:cNvSpPr/>
            <p:nvPr/>
          </p:nvSpPr>
          <p:spPr bwMode="auto">
            <a:xfrm>
              <a:off x="7024086" y="4445335"/>
              <a:ext cx="4405914" cy="1191533"/>
            </a:xfrm>
            <a:prstGeom prst="roundRect">
              <a:avLst>
                <a:gd name="adj" fmla="val 11310"/>
              </a:avLst>
            </a:prstGeom>
            <a:noFill/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B24926-9404-0542-A572-59B6FA53E15A}"/>
              </a:ext>
            </a:extLst>
          </p:cNvPr>
          <p:cNvCxnSpPr>
            <a:cxnSpLocks/>
          </p:cNvCxnSpPr>
          <p:nvPr/>
        </p:nvCxnSpPr>
        <p:spPr bwMode="auto">
          <a:xfrm>
            <a:off x="7557461" y="3266471"/>
            <a:ext cx="1939687" cy="160192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DA982D-A6B9-EC40-9028-32220AD60174}"/>
              </a:ext>
            </a:extLst>
          </p:cNvPr>
          <p:cNvGrpSpPr/>
          <p:nvPr/>
        </p:nvGrpSpPr>
        <p:grpSpPr>
          <a:xfrm>
            <a:off x="571927" y="2014680"/>
            <a:ext cx="6092826" cy="2926171"/>
            <a:chOff x="315913" y="1300050"/>
            <a:chExt cx="6092826" cy="29261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0E0B03A-93C0-D64C-B53B-0BC1DADBF245}"/>
                    </a:ext>
                  </a:extLst>
                </p:cNvPr>
                <p:cNvSpPr/>
                <p:nvPr/>
              </p:nvSpPr>
              <p:spPr>
                <a:xfrm>
                  <a:off x="315914" y="1300050"/>
                  <a:ext cx="6092825" cy="954107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1" dirty="0">
                      <a:latin typeface="AU Passata" panose="020B0503030502030804" pitchFamily="34" charset="77"/>
                      <a:ea typeface="Helvetica" charset="0"/>
                      <a:cs typeface="Helvetica" charset="0"/>
                    </a:rPr>
                    <a:t>The likelihood ratio statistic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latin typeface="AU Passata" panose="020B0503030502030804" pitchFamily="34" charset="77"/>
                        </a:rPr>
                        <m:t>(</m:t>
                      </m:r>
                      <m:r>
                        <a:rPr lang="el-GR" sz="2800" b="1">
                          <a:latin typeface="Cambria Math" panose="02040503050406030204" pitchFamily="18" charset="0"/>
                        </a:rPr>
                        <m:t>𝚲</m:t>
                      </m:r>
                      <m:r>
                        <m:rPr>
                          <m:nor/>
                        </m:rPr>
                        <a:rPr lang="en-US" sz="2800" dirty="0">
                          <a:latin typeface="AU Passata" panose="020B0503030502030804" pitchFamily="34" charset="77"/>
                        </a:rPr>
                        <m:t>)</m:t>
                      </m:r>
                    </m:oMath>
                  </a14:m>
                  <a:r>
                    <a:rPr lang="en-US" sz="2800" b="1" dirty="0">
                      <a:latin typeface="AU Passata" panose="020B0503030502030804" pitchFamily="34" charset="77"/>
                      <a:ea typeface="Helvetica" charset="0"/>
                      <a:cs typeface="Helvetica" charset="0"/>
                    </a:rPr>
                    <a:t> is the </a:t>
                  </a:r>
                  <a:r>
                    <a:rPr lang="en-US" sz="2800" dirty="0">
                      <a:latin typeface="AU Passata" panose="020B0503030502030804" pitchFamily="34" charset="77"/>
                    </a:rPr>
                    <a:t>contrasts the likelihood of two models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0E0B03A-93C0-D64C-B53B-0BC1DADBF2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914" y="1300050"/>
                  <a:ext cx="6092825" cy="954107"/>
                </a:xfrm>
                <a:prstGeom prst="rect">
                  <a:avLst/>
                </a:prstGeom>
                <a:blipFill>
                  <a:blip r:embed="rId4"/>
                  <a:stretch>
                    <a:fillRect l="-1875" t="-5333" r="-2292" b="-17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FF6C55-1676-A641-8989-9917721E34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9586" y="2382380"/>
              <a:ext cx="4865480" cy="909674"/>
              <a:chOff x="1289154" y="2515462"/>
              <a:chExt cx="6565691" cy="1227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0FA5A3C-FC86-EF4C-B3DC-A2E81EA6FFD0}"/>
                  </a:ext>
                </a:extLst>
              </p:cNvPr>
              <p:cNvGrpSpPr/>
              <p:nvPr/>
            </p:nvGrpSpPr>
            <p:grpSpPr>
              <a:xfrm>
                <a:off x="1289154" y="2543802"/>
                <a:ext cx="2773180" cy="1199214"/>
                <a:chOff x="7659974" y="-689548"/>
                <a:chExt cx="2773180" cy="1199214"/>
              </a:xfrm>
            </p:grpSpPr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F2206D04-4E10-6F4C-AAA7-76452E9BDA82}"/>
                    </a:ext>
                  </a:extLst>
                </p:cNvPr>
                <p:cNvSpPr/>
                <p:nvPr/>
              </p:nvSpPr>
              <p:spPr>
                <a:xfrm>
                  <a:off x="7659974" y="-689548"/>
                  <a:ext cx="2773180" cy="1199214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800" b="1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A full model</a:t>
                  </a:r>
                  <a:endParaRPr lang="en-US" sz="1800" dirty="0">
                    <a:solidFill>
                      <a:schemeClr val="tx1"/>
                    </a:solidFill>
                    <a:ea typeface="Helvetica" charset="0"/>
                    <a:cs typeface="Helvetica" charset="0"/>
                  </a:endParaRPr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6BC24C9-9420-6E44-A618-499E13A68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061" t="5752" r="2183" b="10248"/>
                <a:stretch/>
              </p:blipFill>
              <p:spPr>
                <a:xfrm>
                  <a:off x="7839030" y="-138575"/>
                  <a:ext cx="2412000" cy="523734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8C7AB0A-9527-4E4A-B180-BD259FB45411}"/>
                  </a:ext>
                </a:extLst>
              </p:cNvPr>
              <p:cNvGrpSpPr/>
              <p:nvPr/>
            </p:nvGrpSpPr>
            <p:grpSpPr>
              <a:xfrm>
                <a:off x="5081665" y="2515462"/>
                <a:ext cx="2773180" cy="1199214"/>
                <a:chOff x="7659974" y="584257"/>
                <a:chExt cx="2773180" cy="1199214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F9BE58B9-E5D6-1642-9BED-228EC1B2EB08}"/>
                    </a:ext>
                  </a:extLst>
                </p:cNvPr>
                <p:cNvSpPr/>
                <p:nvPr/>
              </p:nvSpPr>
              <p:spPr>
                <a:xfrm>
                  <a:off x="7659974" y="584257"/>
                  <a:ext cx="2773180" cy="1199214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800" b="1" dirty="0">
                      <a:solidFill>
                        <a:schemeClr val="tx1"/>
                      </a:solidFill>
                      <a:ea typeface="Helvetica" charset="0"/>
                      <a:cs typeface="Helvetica" charset="0"/>
                    </a:rPr>
                    <a:t>A reduced model</a:t>
                  </a:r>
                  <a:endParaRPr lang="en-US" sz="1800" dirty="0">
                    <a:solidFill>
                      <a:schemeClr val="tx1"/>
                    </a:solidFill>
                    <a:ea typeface="Helvetica" charset="0"/>
                    <a:cs typeface="Helvetica" charset="0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CC3BD98B-8C8E-E748-92B3-6E886866A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310843" y="1163571"/>
                  <a:ext cx="1471442" cy="523734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D25AA88-3AEE-BD46-AB1A-D6D95B05A8BA}"/>
                    </a:ext>
                  </a:extLst>
                </p:cNvPr>
                <p:cNvSpPr/>
                <p:nvPr/>
              </p:nvSpPr>
              <p:spPr>
                <a:xfrm>
                  <a:off x="315913" y="3395224"/>
                  <a:ext cx="6092825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400" dirty="0">
                      <a:latin typeface="AU Passata" panose="020B0503030502030804" pitchFamily="34" charset="77"/>
                      <a:ea typeface="Helvetica" charset="0"/>
                      <a:cs typeface="Helvetica" charset="0"/>
                    </a:rPr>
                    <a:t>The closer </a:t>
                  </a:r>
                  <a14:m>
                    <m:oMath xmlns:m="http://schemas.openxmlformats.org/officeDocument/2006/math">
                      <m:r>
                        <a:rPr lang="el-GR" sz="2400" b="1" i="1">
                          <a:latin typeface="Cambria Math" panose="02040503050406030204" pitchFamily="18" charset="0"/>
                          <a:ea typeface="Helvetica" charset="0"/>
                          <a:cs typeface="Helvetica" charset="0"/>
                        </a:rPr>
                        <m:t>𝜦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Helvetica" charset="0"/>
                          <a:cs typeface="Helvetica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latin typeface="AU Passata" panose="020B0503030502030804" pitchFamily="34" charset="77"/>
                      <a:ea typeface="Helvetica" charset="0"/>
                      <a:cs typeface="Helvetica" charset="0"/>
                    </a:rPr>
                    <a:t>is to one,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latin typeface="Cambria Math" panose="02040503050406030204" pitchFamily="18" charset="0"/>
                          <a:ea typeface="Helvetica" charset="0"/>
                          <a:cs typeface="Helvetica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latin typeface="AU Passata" panose="020B0503030502030804" pitchFamily="34" charset="77"/>
                      <a:ea typeface="Helvetica" charset="0"/>
                      <a:cs typeface="Helvetica" charset="0"/>
                    </a:rPr>
                    <a:t>contributes little to the full model fit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D25AA88-3AEE-BD46-AB1A-D6D95B05A8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913" y="3395224"/>
                  <a:ext cx="6092825" cy="830997"/>
                </a:xfrm>
                <a:prstGeom prst="rect">
                  <a:avLst/>
                </a:prstGeom>
                <a:blipFill>
                  <a:blip r:embed="rId7"/>
                  <a:stretch>
                    <a:fillRect l="-1042" t="-5970" r="-2083" b="-134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997BD37-0170-2D40-9798-8332F71F8718}"/>
              </a:ext>
            </a:extLst>
          </p:cNvPr>
          <p:cNvSpPr txBox="1"/>
          <p:nvPr/>
        </p:nvSpPr>
        <p:spPr>
          <a:xfrm>
            <a:off x="8185456" y="1958975"/>
            <a:ext cx="275581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Note these are Likelihood but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sz="1600" dirty="0">
                <a:latin typeface="+mn-lt"/>
              </a:rPr>
              <a:t> gives you Log-likelihoods! </a:t>
            </a:r>
          </a:p>
        </p:txBody>
      </p:sp>
    </p:spTree>
    <p:extLst>
      <p:ext uri="{BB962C8B-B14F-4D97-AF65-F5344CB8AC3E}">
        <p14:creationId xmlns:p14="http://schemas.microsoft.com/office/powerpoint/2010/main" val="2303101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F783A227-9EFD-0C4E-A4D4-2D48B6E6C4BE}"/>
              </a:ext>
            </a:extLst>
          </p:cNvPr>
          <p:cNvSpPr/>
          <p:nvPr/>
        </p:nvSpPr>
        <p:spPr>
          <a:xfrm>
            <a:off x="774863" y="3443141"/>
            <a:ext cx="6831884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400" dirty="0" err="1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formula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num_awards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dirty="0" err="1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GB" sz="1400" dirty="0">
                <a:solidFill>
                  <a:srgbClr val="9E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b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Dispersion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taken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287.67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199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degrees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freedom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203.45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197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degrees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freedom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385.51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Fisher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Scoring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iterations</a:t>
            </a:r>
            <a:r>
              <a:rPr lang="en-GB" sz="1400" dirty="0">
                <a:solidFill>
                  <a:srgbClr val="0600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400" dirty="0">
                <a:solidFill>
                  <a:srgbClr val="0B421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B2DB92A-3CD0-234D-800D-E59E63EF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Logistic/Poisson</a:t>
            </a:r>
            <a:r>
              <a:rPr lang="en-US" sz="4800" dirty="0">
                <a:latin typeface="AU Passata" panose="020B0503030502030804" pitchFamily="34" charset="77"/>
              </a:rPr>
              <a:t> regressions</a:t>
            </a:r>
            <a:br>
              <a:rPr lang="en-US" sz="4800" dirty="0">
                <a:latin typeface="AU Passata" panose="020B0503030502030804" pitchFamily="34" charset="77"/>
              </a:rPr>
            </a:br>
            <a:r>
              <a:rPr lang="en-US" sz="4400" b="0" dirty="0">
                <a:latin typeface="AU Passata" panose="020B0503030502030804" pitchFamily="34" charset="77"/>
              </a:rPr>
              <a:t>How good is my model?</a:t>
            </a:r>
            <a:endParaRPr lang="en-US" sz="4400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AE6E-22A9-E144-9F36-88D673A7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C4CD-0492-594F-A2AB-07078AEC6A1E}" type="datetime1">
              <a:rPr lang="en-US" smtClean="0"/>
              <a:t>9/20/22</a:t>
            </a:fld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5D9243C-3339-5A43-A2EE-B00C87F530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5838" y="1862138"/>
            <a:ext cx="10220325" cy="1397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U Passata" panose="020B0503030502030804" pitchFamily="34" charset="77"/>
              </a:rPr>
              <a:t>GLMM have no R</a:t>
            </a:r>
            <a:r>
              <a:rPr lang="en-US" sz="2800" b="1" baseline="30000" dirty="0">
                <a:latin typeface="AU Passata" panose="020B0503030502030804" pitchFamily="34" charset="77"/>
              </a:rPr>
              <a:t>2</a:t>
            </a:r>
            <a:r>
              <a:rPr lang="en-US" sz="2800" b="1" dirty="0">
                <a:latin typeface="AU Passata" panose="020B0503030502030804" pitchFamily="34" charset="77"/>
              </a:rPr>
              <a:t> or adjusted R</a:t>
            </a:r>
            <a:r>
              <a:rPr lang="en-US" sz="2800" b="1" baseline="30000" dirty="0">
                <a:latin typeface="AU Passata" panose="020B0503030502030804" pitchFamily="34" charset="77"/>
              </a:rPr>
              <a:t>2</a:t>
            </a:r>
            <a:r>
              <a:rPr lang="en-US" sz="2800" b="1" dirty="0">
                <a:latin typeface="AU Passata" panose="020B0503030502030804" pitchFamily="34" charset="77"/>
              </a:rPr>
              <a:t> </a:t>
            </a:r>
            <a:r>
              <a:rPr lang="en-US" sz="2800" b="1" dirty="0">
                <a:latin typeface="AU Passata" panose="020B0503030502030804" pitchFamily="34" charset="77"/>
                <a:sym typeface="Wingdings" pitchFamily="2" charset="2"/>
              </a:rPr>
              <a:t></a:t>
            </a:r>
            <a:r>
              <a:rPr lang="en-US" sz="2800" b="1" dirty="0">
                <a:solidFill>
                  <a:srgbClr val="C00000"/>
                </a:solidFill>
                <a:latin typeface="AU Passata" panose="020B0503030502030804" pitchFamily="34" charset="77"/>
                <a:sym typeface="Wingdings" pitchFamily="2" charset="2"/>
              </a:rPr>
              <a:t> How to define model Fit?</a:t>
            </a:r>
            <a:endParaRPr lang="en-US" sz="2800" b="1" baseline="30000" dirty="0">
              <a:solidFill>
                <a:srgbClr val="C00000"/>
              </a:solidFill>
              <a:latin typeface="AU Passata" panose="020B0503030502030804" pitchFamily="34" charset="77"/>
            </a:endParaRPr>
          </a:p>
          <a:p>
            <a:pPr lvl="1"/>
            <a:r>
              <a:rPr lang="en-US" sz="2800" b="1" dirty="0">
                <a:latin typeface="AU Passata" panose="020B0503030502030804" pitchFamily="34" charset="77"/>
              </a:rPr>
              <a:t>Deviance</a:t>
            </a:r>
            <a:r>
              <a:rPr lang="en-US" sz="2800" dirty="0">
                <a:latin typeface="AU Passata" panose="020B0503030502030804" pitchFamily="34" charset="77"/>
              </a:rPr>
              <a:t> measures the </a:t>
            </a:r>
            <a:r>
              <a:rPr lang="en-US" sz="2800" b="1" dirty="0">
                <a:latin typeface="AU Passata" panose="020B0503030502030804" pitchFamily="34" charset="77"/>
              </a:rPr>
              <a:t>unexplained variation </a:t>
            </a:r>
            <a:r>
              <a:rPr lang="en-US" sz="2800" dirty="0">
                <a:latin typeface="AU Passata" panose="020B0503030502030804" pitchFamily="34" charset="77"/>
              </a:rPr>
              <a:t>for a given model and therefore is a measure of goodness-of-fit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45403F8-F574-B943-8B44-4048EF159257}"/>
              </a:ext>
            </a:extLst>
          </p:cNvPr>
          <p:cNvSpPr/>
          <p:nvPr/>
        </p:nvSpPr>
        <p:spPr bwMode="auto">
          <a:xfrm>
            <a:off x="781588" y="4593265"/>
            <a:ext cx="6831884" cy="921955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71CE0-64D9-4B45-BC59-4DF0E11BB0F3}"/>
              </a:ext>
            </a:extLst>
          </p:cNvPr>
          <p:cNvSpPr txBox="1"/>
          <p:nvPr/>
        </p:nvSpPr>
        <p:spPr>
          <a:xfrm>
            <a:off x="7991295" y="3598863"/>
            <a:ext cx="3881618" cy="2222147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Comparing the</a:t>
            </a:r>
          </a:p>
          <a:p>
            <a:pPr algn="ctr">
              <a:lnSpc>
                <a:spcPct val="95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</a:t>
            </a:r>
            <a:endParaRPr lang="en-US" sz="2000" dirty="0">
              <a:latin typeface="+mn-lt"/>
            </a:endParaRPr>
          </a:p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[current vs saturated model]</a:t>
            </a:r>
          </a:p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and </a:t>
            </a:r>
          </a:p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</a:t>
            </a:r>
            <a:endParaRPr lang="en-US" sz="2000" dirty="0"/>
          </a:p>
          <a:p>
            <a:pPr algn="ctr">
              <a:lnSpc>
                <a:spcPct val="95000"/>
              </a:lnSpc>
            </a:pPr>
            <a:r>
              <a:rPr lang="en-US" sz="1600" dirty="0"/>
              <a:t>[current vs no predictor model]</a:t>
            </a:r>
          </a:p>
          <a:p>
            <a:pPr algn="ctr">
              <a:lnSpc>
                <a:spcPct val="95000"/>
              </a:lnSpc>
            </a:pPr>
            <a:r>
              <a:rPr lang="en-US" sz="2000" dirty="0">
                <a:latin typeface="AU Passata" panose="020B0503030502030804" pitchFamily="34" charset="77"/>
                <a:cs typeface="Courier New" panose="02070309020205020404" pitchFamily="49" charset="0"/>
              </a:rPr>
              <a:t>Provides a measurement of </a:t>
            </a:r>
            <a:r>
              <a:rPr lang="en-US" sz="2000" dirty="0">
                <a:latin typeface="AU Passata" panose="020B0503030502030804" pitchFamily="34" charset="77"/>
              </a:rPr>
              <a:t>goodness-of-fit similar to an R</a:t>
            </a:r>
            <a:r>
              <a:rPr lang="en-US" sz="2000" baseline="30000" dirty="0">
                <a:latin typeface="AU Passata" panose="020B0503030502030804" pitchFamily="34" charset="77"/>
              </a:rPr>
              <a:t>2</a:t>
            </a:r>
            <a:r>
              <a:rPr lang="en-US" sz="2000" baseline="-25000" dirty="0">
                <a:latin typeface="AU Passata" panose="020B0503030502030804" pitchFamily="34" charset="77"/>
              </a:rPr>
              <a:t>.</a:t>
            </a:r>
            <a:endParaRPr lang="en-US" sz="2000" baseline="-25000" dirty="0">
              <a:latin typeface="AU Passata" panose="020B0503030502030804" pitchFamily="34" charset="77"/>
              <a:cs typeface="Courier New" panose="02070309020205020404" pitchFamily="49" charset="0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1EE991D-B5A8-1346-AF69-D8BAC227A5BD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 bwMode="auto">
          <a:xfrm rot="10800000" flipV="1">
            <a:off x="7613473" y="4709937"/>
            <a:ext cx="377823" cy="344306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21975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continue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960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Poisson regressions</a:t>
            </a:r>
            <a:br>
              <a:rPr lang="en-US" sz="4800" b="1" dirty="0"/>
            </a:br>
            <a:r>
              <a:rPr lang="en-US" sz="4400" b="0" dirty="0"/>
              <a:t>The over dispersion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A key assumption of when modeling count data </a:t>
            </a:r>
          </a:p>
          <a:p>
            <a:pPr algn="ctr">
              <a:buNone/>
            </a:pPr>
            <a:r>
              <a:rPr lang="en-US" sz="2800" i="1" dirty="0"/>
              <a:t>The mean equals the variance.</a:t>
            </a:r>
          </a:p>
          <a:p>
            <a:r>
              <a:rPr lang="en-US" sz="2400" b="1" dirty="0"/>
              <a:t>BUT, In many cases variance &gt; mean </a:t>
            </a:r>
          </a:p>
          <a:p>
            <a:pPr marL="457063" lvl="1" indent="0" algn="ctr">
              <a:buNone/>
            </a:pPr>
            <a:r>
              <a:rPr lang="en-US" sz="2800" i="1" dirty="0"/>
              <a:t>This is called overdispersion.</a:t>
            </a:r>
          </a:p>
          <a:p>
            <a:r>
              <a:rPr lang="en-US" sz="2400" b="1" dirty="0"/>
              <a:t>Why can this happen?:</a:t>
            </a:r>
          </a:p>
          <a:p>
            <a:pPr marL="457063" lvl="1" indent="0" algn="ctr">
              <a:buNone/>
            </a:pPr>
            <a:r>
              <a:rPr lang="en-US" sz="2800" i="1" dirty="0"/>
              <a:t>Omission of important factors</a:t>
            </a:r>
          </a:p>
          <a:p>
            <a:r>
              <a:rPr lang="en-US" sz="2400" b="1" dirty="0"/>
              <a:t>Why this is a problem?:</a:t>
            </a:r>
          </a:p>
          <a:p>
            <a:pPr lvl="1"/>
            <a:r>
              <a:rPr lang="en-US" sz="2400" dirty="0"/>
              <a:t>Regression coefficients to small</a:t>
            </a:r>
          </a:p>
          <a:p>
            <a:pPr lvl="1"/>
            <a:r>
              <a:rPr lang="en-US" sz="2400" dirty="0"/>
              <a:t>Inflated Type I error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255472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A0052A-D854-204E-8BFF-8F299321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Poisson regressions</a:t>
            </a:r>
            <a:br>
              <a:rPr lang="en-US" sz="5400" dirty="0"/>
            </a:br>
            <a:r>
              <a:rPr lang="en-US" sz="4400" b="0" dirty="0"/>
              <a:t>The over dispersion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How to deal with the overdispersion problem:</a:t>
                </a:r>
              </a:p>
              <a:p>
                <a:pPr lvl="1"/>
                <a:r>
                  <a:rPr lang="en-US" sz="2800" dirty="0"/>
                  <a:t>Correct the parameters standard errors</a:t>
                </a:r>
              </a:p>
              <a:p>
                <a:pPr marL="457063" lvl="1" indent="0">
                  <a:buNone/>
                </a:pPr>
                <a:r>
                  <a:rPr lang="en-US" sz="2800" dirty="0"/>
                  <a:t>	multiply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𝑑𝑓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ym typeface="Wingdings"/>
                  </a:rPr>
                  <a:t> </a:t>
                </a:r>
                <a:r>
                  <a:rPr lang="en-US" sz="2800" b="1" dirty="0">
                    <a:sym typeface="Wingdings"/>
                  </a:rPr>
                  <a:t>the easy way out</a:t>
                </a:r>
                <a:endParaRPr lang="en-US" sz="2800" b="1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Use models of the quasi-likelihood families </a:t>
                </a:r>
              </a:p>
              <a:p>
                <a:pPr marL="457063" lvl="1" indent="0">
                  <a:buNone/>
                </a:pPr>
                <a:r>
                  <a:rPr lang="en-US" sz="2800" dirty="0"/>
                  <a:t>	Dispersion parameter is estimated from the data rather than restricted by a Poisson distribution </a:t>
                </a:r>
                <a:r>
                  <a:rPr lang="en-US" sz="2800" dirty="0">
                    <a:sym typeface="Wingdings"/>
                  </a:rPr>
                  <a:t> </a:t>
                </a:r>
                <a:r>
                  <a:rPr lang="en-US" sz="2800" b="1" dirty="0">
                    <a:sym typeface="Wingdings"/>
                  </a:rPr>
                  <a:t>the best approach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09" t="-2894" b="-1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447E37-6DE2-D946-947D-78FC3458752E}"/>
              </a:ext>
            </a:extLst>
          </p:cNvPr>
          <p:cNvSpPr/>
          <p:nvPr/>
        </p:nvSpPr>
        <p:spPr bwMode="auto">
          <a:xfrm>
            <a:off x="8603934" y="3581393"/>
            <a:ext cx="3095527" cy="1224136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  <a:latin typeface="AU Passata" panose="020B0503030502030804" pitchFamily="34" charset="77"/>
                <a:sym typeface="Wingdings"/>
              </a:rPr>
              <a:t>Quasi-models are already implemented in R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family=“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quasipoisson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family=“quasibinomial”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235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Poisson regressions</a:t>
            </a:r>
            <a:br>
              <a:rPr lang="en-US" sz="4800" dirty="0"/>
            </a:br>
            <a:r>
              <a:rPr lang="en-US" sz="4400" b="0" dirty="0"/>
              <a:t>Zero inflation</a:t>
            </a:r>
            <a:endParaRPr lang="en-US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534" y="1960079"/>
            <a:ext cx="10478630" cy="3937484"/>
          </a:xfrm>
        </p:spPr>
        <p:txBody>
          <a:bodyPr>
            <a:normAutofit/>
          </a:bodyPr>
          <a:lstStyle/>
          <a:p>
            <a:r>
              <a:rPr lang="en-US" sz="2800" b="1" dirty="0"/>
              <a:t>How to deal with the overdispersion problem?</a:t>
            </a:r>
            <a:r>
              <a:rPr lang="en-US" sz="2800" dirty="0"/>
              <a:t>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Use a </a:t>
            </a:r>
            <a:r>
              <a:rPr lang="en-US" sz="2800" b="1" dirty="0"/>
              <a:t>negative binomial model </a:t>
            </a:r>
            <a:r>
              <a:rPr lang="en-US" sz="2800" dirty="0">
                <a:sym typeface="Wingdings" pitchFamily="2" charset="2"/>
              </a:rPr>
              <a:t> loosens the restrictive assumption that the variance is equal to the mean.</a:t>
            </a:r>
          </a:p>
          <a:p>
            <a:pPr lvl="1"/>
            <a:endParaRPr lang="en-US" sz="2800" dirty="0">
              <a:sym typeface="Wingdings" pitchFamily="2" charset="2"/>
            </a:endParaRPr>
          </a:p>
          <a:p>
            <a:pPr lvl="1"/>
            <a:r>
              <a:rPr lang="en-US" sz="2800" dirty="0">
                <a:sym typeface="Wingdings" pitchFamily="2" charset="2"/>
              </a:rPr>
              <a:t>Poisson regressions are a generalization of </a:t>
            </a:r>
            <a:r>
              <a:rPr lang="en-US" sz="2800" b="1" dirty="0"/>
              <a:t>negative binomial models.</a:t>
            </a:r>
            <a:endParaRPr lang="en-US" sz="2800" dirty="0">
              <a:sym typeface="Wingdings" pitchFamily="2" charset="2"/>
            </a:endParaRPr>
          </a:p>
          <a:p>
            <a:pPr lvl="1"/>
            <a:endParaRPr lang="en-US" sz="2800" dirty="0">
              <a:sym typeface="Wingdings" pitchFamily="2" charset="2"/>
            </a:endParaRP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5633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21B022-E8EB-52FD-365E-D851D081B0FF}"/>
              </a:ext>
            </a:extLst>
          </p:cNvPr>
          <p:cNvSpPr/>
          <p:nvPr/>
        </p:nvSpPr>
        <p:spPr bwMode="auto">
          <a:xfrm>
            <a:off x="985838" y="4937760"/>
            <a:ext cx="10220325" cy="1054249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6BAC4-BF7C-D944-B15D-BF5719EA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Beyond Poisson regressions</a:t>
            </a:r>
            <a:br>
              <a:rPr lang="en-US" sz="4800" dirty="0"/>
            </a:br>
            <a:r>
              <a:rPr lang="en-US" sz="4400" b="0" dirty="0"/>
              <a:t>Dealing with too many zeros</a:t>
            </a:r>
            <a:endParaRPr lang="en-US" sz="48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B3A19-6528-1E49-AA49-3A3752149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Zero Inflated Poisson models assume that</a:t>
            </a:r>
          </a:p>
          <a:p>
            <a:pPr lvl="1"/>
            <a:r>
              <a:rPr lang="en-US" sz="2400" dirty="0"/>
              <a:t>Some zeros occurred by a Poisson process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think true absences.</a:t>
            </a:r>
            <a:endParaRPr lang="en-US" sz="2400" b="1" dirty="0"/>
          </a:p>
          <a:p>
            <a:pPr lvl="1"/>
            <a:r>
              <a:rPr lang="en-US" sz="2400" dirty="0"/>
              <a:t>Others not eligible to have the event occur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think </a:t>
            </a:r>
            <a:r>
              <a:rPr lang="en-US" sz="2400" b="1" dirty="0"/>
              <a:t>sampling error</a:t>
            </a:r>
            <a:r>
              <a:rPr lang="en-US" sz="2400" dirty="0"/>
              <a:t>. </a:t>
            </a:r>
          </a:p>
          <a:p>
            <a:endParaRPr lang="en-US" sz="2400" dirty="0"/>
          </a:p>
          <a:p>
            <a:r>
              <a:rPr lang="en-US" sz="2400" dirty="0"/>
              <a:t>This means there are </a:t>
            </a:r>
            <a:r>
              <a:rPr lang="en-US" sz="2400" b="1" dirty="0"/>
              <a:t>two processes at work!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dirty="0"/>
              <a:t>The tricky part is that either process can result in a 0 count</a:t>
            </a:r>
          </a:p>
          <a:p>
            <a:pPr>
              <a:buNone/>
            </a:pPr>
            <a:endParaRPr lang="en-US" sz="2800" dirty="0"/>
          </a:p>
          <a:p>
            <a:pPr algn="ctr">
              <a:buNone/>
            </a:pPr>
            <a:r>
              <a:rPr lang="en-US" sz="2800" dirty="0">
                <a:solidFill>
                  <a:schemeClr val="bg1"/>
                </a:solidFill>
              </a:rPr>
              <a:t>Zero Inflated models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estimate "true zeros" and "excess zeros” simultaneously.</a:t>
            </a:r>
          </a:p>
          <a:p>
            <a:pPr>
              <a:buNone/>
            </a:pP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B8EC1-3CD4-7444-9640-8B8DA10F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010F-C1B5-E84C-814C-2A617A894E8A}" type="datetime1">
              <a:rPr lang="en-US" smtClean="0"/>
              <a:t>9/20/22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AU Passata" panose="020B0503030502030804" pitchFamily="34" charset="77"/>
              </a:rPr>
              <a:t>Generalised Linear Models (GLMM)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5838" y="1373021"/>
                <a:ext cx="10220325" cy="4521366"/>
              </a:xfrm>
            </p:spPr>
            <p:txBody>
              <a:bodyPr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GB" sz="2800" dirty="0">
                    <a:solidFill>
                      <a:srgbClr val="C00000"/>
                    </a:solidFill>
                    <a:latin typeface="AU Passata" panose="020B0503030502030804" pitchFamily="34" charset="77"/>
                  </a:rPr>
                  <a:t>A core assumption of linear models is that the error terms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𝜀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C00000"/>
                    </a:solidFill>
                    <a:latin typeface="AU Passata" panose="020B0503030502030804" pitchFamily="34" charset="77"/>
                  </a:rPr>
                  <a:t>) from the fitted models we are normally distributed.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GB" sz="2400" dirty="0">
                  <a:solidFill>
                    <a:srgbClr val="C00000"/>
                  </a:solidFill>
                  <a:latin typeface="AU Passata" panose="020B0503030502030804" pitchFamily="34" charset="77"/>
                </a:endParaRP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GB" sz="2400" dirty="0">
                  <a:solidFill>
                    <a:srgbClr val="C00000"/>
                  </a:solidFill>
                  <a:latin typeface="AU Passata" panose="020B0503030502030804" pitchFamily="34" charset="77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GB" sz="2400" b="1" dirty="0">
                    <a:latin typeface="AU Passata" panose="020B0503030502030804" pitchFamily="34" charset="77"/>
                  </a:rPr>
                  <a:t>How to deal when this is not the case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GB" b="1" dirty="0">
                    <a:latin typeface="AU Passata" panose="020B0503030502030804" pitchFamily="34" charset="77"/>
                  </a:rPr>
                  <a:t>Transformations</a:t>
                </a:r>
                <a:r>
                  <a:rPr lang="en-GB" dirty="0">
                    <a:latin typeface="AU Passata" panose="020B0503030502030804" pitchFamily="34" charset="77"/>
                  </a:rPr>
                  <a:t> </a:t>
                </a:r>
                <a:r>
                  <a:rPr lang="en-GB" dirty="0">
                    <a:latin typeface="AU Passata" panose="020B0503030502030804" pitchFamily="34" charset="77"/>
                    <a:sym typeface="Wingdings"/>
                  </a:rPr>
                  <a:t> Useful way </a:t>
                </a:r>
                <a:r>
                  <a:rPr lang="en-GB" dirty="0">
                    <a:latin typeface="AU Passata" panose="020B0503030502030804" pitchFamily="34" charset="77"/>
                  </a:rPr>
                  <a:t>to overcome problems with non-normal error terms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GB" dirty="0">
                  <a:latin typeface="AU Passata" panose="020B0503030502030804" pitchFamily="34" charset="77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GB" b="1" dirty="0">
                    <a:latin typeface="AU Passata" panose="020B0503030502030804" pitchFamily="34" charset="77"/>
                  </a:rPr>
                  <a:t>The best way</a:t>
                </a:r>
                <a:r>
                  <a:rPr lang="en-GB" dirty="0">
                    <a:latin typeface="AU Passata" panose="020B0503030502030804" pitchFamily="34" charset="77"/>
                  </a:rPr>
                  <a:t> </a:t>
                </a:r>
                <a:r>
                  <a:rPr lang="en-GB" dirty="0">
                    <a:latin typeface="AU Passata" panose="020B0503030502030804" pitchFamily="34" charset="77"/>
                    <a:sym typeface="Wingdings"/>
                  </a:rPr>
                  <a:t> Use </a:t>
                </a:r>
                <a:r>
                  <a:rPr lang="en-GB" dirty="0">
                    <a:latin typeface="AU Passata" panose="020B0503030502030804" pitchFamily="34" charset="77"/>
                  </a:rPr>
                  <a:t>a technique for modelling that allows other types of distributions besides normal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8" y="1373021"/>
                <a:ext cx="10220325" cy="4521366"/>
              </a:xfrm>
              <a:blipFill>
                <a:blip r:embed="rId2"/>
                <a:stretch>
                  <a:fillRect l="-1861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C98BF-550F-5B4C-990A-026CEC4E0CEF}"/>
              </a:ext>
            </a:extLst>
          </p:cNvPr>
          <p:cNvGrpSpPr/>
          <p:nvPr/>
        </p:nvGrpSpPr>
        <p:grpSpPr>
          <a:xfrm>
            <a:off x="1136119" y="3752272"/>
            <a:ext cx="10188098" cy="2453080"/>
            <a:chOff x="1125860" y="4509120"/>
            <a:chExt cx="10188098" cy="24530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1EB0FB-7A6F-1C43-823A-8585F1BF64EE}"/>
                </a:ext>
              </a:extLst>
            </p:cNvPr>
            <p:cNvSpPr/>
            <p:nvPr/>
          </p:nvSpPr>
          <p:spPr bwMode="auto">
            <a:xfrm>
              <a:off x="1125860" y="4509120"/>
              <a:ext cx="10188098" cy="1008112"/>
            </a:xfrm>
            <a:prstGeom prst="rect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U Passata" panose="020B0503030502030804" pitchFamily="34" charset="77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25D201-A7AC-FA49-9108-55B0A564F9AA}"/>
                </a:ext>
              </a:extLst>
            </p:cNvPr>
            <p:cNvGrpSpPr/>
            <p:nvPr/>
          </p:nvGrpSpPr>
          <p:grpSpPr>
            <a:xfrm>
              <a:off x="6219908" y="5517232"/>
              <a:ext cx="4975996" cy="1444968"/>
              <a:chOff x="6219908" y="5157941"/>
              <a:chExt cx="4975996" cy="144496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7813526" y="5306016"/>
                <a:ext cx="3382378" cy="12968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599" b="1" dirty="0">
                    <a:solidFill>
                      <a:schemeClr val="bg1"/>
                    </a:solidFill>
                    <a:latin typeface="AU Passata" panose="020B0503030502030804" pitchFamily="34" charset="77"/>
                    <a:ea typeface="Helvetica" charset="0"/>
                    <a:cs typeface="Helvetica" charset="0"/>
                  </a:rPr>
                  <a:t>Generalised Linear Models</a:t>
                </a:r>
                <a:endParaRPr lang="en-GB" sz="2799" dirty="0">
                  <a:solidFill>
                    <a:schemeClr val="bg1"/>
                  </a:solidFill>
                  <a:latin typeface="AU Passata" panose="020B0503030502030804" pitchFamily="34" charset="77"/>
                  <a:ea typeface="Helvetica" charset="0"/>
                  <a:cs typeface="Helvetica" charset="0"/>
                </a:endParaRPr>
              </a:p>
            </p:txBody>
          </p:sp>
          <p:cxnSp>
            <p:nvCxnSpPr>
              <p:cNvPr id="9" name="Elbow Connector 8">
                <a:extLst>
                  <a:ext uri="{FF2B5EF4-FFF2-40B4-BE49-F238E27FC236}">
                    <a16:creationId xmlns:a16="http://schemas.microsoft.com/office/drawing/2014/main" id="{157173AD-CE5A-D94A-BF9A-D5BF7CE2069E}"/>
                  </a:ext>
                </a:extLst>
              </p:cNvPr>
              <p:cNvCxnSpPr>
                <a:cxnSpLocks/>
                <a:stCxn id="5" idx="2"/>
                <a:endCxn id="4" idx="1"/>
              </p:cNvCxnSpPr>
              <p:nvPr/>
            </p:nvCxnSpPr>
            <p:spPr bwMode="auto">
              <a:xfrm rot="16200000" flipH="1">
                <a:off x="6618456" y="4759393"/>
                <a:ext cx="796522" cy="1593617"/>
              </a:xfrm>
              <a:prstGeom prst="bentConnector2">
                <a:avLst/>
              </a:prstGeom>
              <a:solidFill>
                <a:schemeClr val="accent2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642336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985838" y="980728"/>
            <a:ext cx="10220325" cy="3937000"/>
          </a:xfrm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+mj-lt"/>
              </a:rPr>
              <a:t>So far so good?</a:t>
            </a:r>
          </a:p>
          <a:p>
            <a:r>
              <a:rPr lang="en-US" sz="6600" b="1" dirty="0">
                <a:solidFill>
                  <a:srgbClr val="FFFF00"/>
                </a:solidFill>
                <a:latin typeface="+mj-lt"/>
              </a:rPr>
              <a:t>Any questions?</a:t>
            </a:r>
          </a:p>
          <a:p>
            <a:r>
              <a:rPr lang="en-US" sz="6600" b="1" dirty="0">
                <a:solidFill>
                  <a:srgbClr val="00B050"/>
                </a:solidFill>
                <a:latin typeface="+mj-lt"/>
              </a:rPr>
              <a:t>Ready to </a:t>
            </a:r>
            <a:r>
              <a:rPr lang="en-US" sz="6600" b="1" dirty="0">
                <a:solidFill>
                  <a:srgbClr val="00B050"/>
                </a:solidFill>
              </a:rPr>
              <a:t>end</a:t>
            </a:r>
            <a:r>
              <a:rPr lang="en-US" sz="6600" b="1" dirty="0">
                <a:solidFill>
                  <a:srgbClr val="00B05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557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CFDD93-B339-1C40-A22E-32355011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0FFBA-A0E0-024D-9ADB-910D16741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2406495"/>
            <a:ext cx="10220325" cy="3487891"/>
          </a:xfrm>
        </p:spPr>
        <p:txBody>
          <a:bodyPr/>
          <a:lstStyle/>
          <a:p>
            <a:r>
              <a:rPr lang="en-US" dirty="0"/>
              <a:t>Consider the right model:</a:t>
            </a:r>
          </a:p>
          <a:p>
            <a:pPr lvl="1"/>
            <a:r>
              <a:rPr lang="en-US" b="1" dirty="0"/>
              <a:t>Probabilities</a:t>
            </a:r>
            <a:r>
              <a:rPr lang="en-US" dirty="0"/>
              <a:t> [Logistic] vs. </a:t>
            </a:r>
            <a:r>
              <a:rPr lang="en-US" b="1" dirty="0"/>
              <a:t>Counts</a:t>
            </a:r>
            <a:r>
              <a:rPr lang="en-US" dirty="0"/>
              <a:t>  [Poisson] vs. </a:t>
            </a:r>
            <a:r>
              <a:rPr lang="en-US" b="1" dirty="0"/>
              <a:t>Many zeros</a:t>
            </a:r>
            <a:r>
              <a:rPr lang="en-US" dirty="0"/>
              <a:t> [Negative binomial]</a:t>
            </a:r>
          </a:p>
          <a:p>
            <a:r>
              <a:rPr lang="en-US" dirty="0">
                <a:sym typeface="Wingdings" pitchFamily="2" charset="2"/>
              </a:rPr>
              <a:t>Always </a:t>
            </a:r>
            <a:r>
              <a:rPr lang="en-US" b="1" dirty="0">
                <a:sym typeface="Wingdings" pitchFamily="2" charset="2"/>
              </a:rPr>
              <a:t>test the assumptions </a:t>
            </a:r>
            <a:r>
              <a:rPr lang="en-US" dirty="0">
                <a:sym typeface="Wingdings" pitchFamily="2" charset="2"/>
              </a:rPr>
              <a:t>to define</a:t>
            </a:r>
          </a:p>
          <a:p>
            <a:pPr lvl="1"/>
            <a:r>
              <a:rPr lang="en-US" dirty="0"/>
              <a:t>If the linear model you build is “statistically correct”</a:t>
            </a:r>
          </a:p>
          <a:p>
            <a:pPr lvl="1"/>
            <a:r>
              <a:rPr lang="en-US" dirty="0"/>
              <a:t>GLMM’s assumptions are the same as GLM </a:t>
            </a:r>
            <a:r>
              <a:rPr lang="en-US" dirty="0">
                <a:sym typeface="Wingdings" pitchFamily="2" charset="2"/>
              </a:rPr>
              <a:t> diff is the distribution of residuals</a:t>
            </a:r>
          </a:p>
          <a:p>
            <a:r>
              <a:rPr lang="en-US" dirty="0">
                <a:sym typeface="Wingdings" pitchFamily="2" charset="2"/>
              </a:rPr>
              <a:t>Remember that the results of a GLM need to be “</a:t>
            </a:r>
            <a:r>
              <a:rPr lang="en-US" b="1" dirty="0">
                <a:sym typeface="Wingdings" pitchFamily="2" charset="2"/>
              </a:rPr>
              <a:t>back transformed</a:t>
            </a:r>
            <a:r>
              <a:rPr lang="en-US" dirty="0">
                <a:sym typeface="Wingdings" pitchFamily="2" charset="2"/>
              </a:rPr>
              <a:t>”  they are given in the </a:t>
            </a:r>
            <a:r>
              <a:rPr lang="en-US" dirty="0" err="1">
                <a:sym typeface="Wingdings" pitchFamily="2" charset="2"/>
              </a:rPr>
              <a:t>loglink</a:t>
            </a:r>
            <a:r>
              <a:rPr lang="en-US" dirty="0">
                <a:sym typeface="Wingdings" pitchFamily="2" charset="2"/>
              </a:rPr>
              <a:t> function units</a:t>
            </a:r>
          </a:p>
          <a:p>
            <a:r>
              <a:rPr lang="en-US" dirty="0">
                <a:sym typeface="Wingdings" pitchFamily="2" charset="2"/>
              </a:rPr>
              <a:t>Always </a:t>
            </a:r>
            <a:r>
              <a:rPr lang="en-US" b="1" dirty="0">
                <a:sym typeface="Wingdings" pitchFamily="2" charset="2"/>
              </a:rPr>
              <a:t>check for overdispersion </a:t>
            </a:r>
            <a:r>
              <a:rPr lang="en-US" dirty="0">
                <a:sym typeface="Wingdings" pitchFamily="2" charset="2"/>
              </a:rPr>
              <a:t>by asking : </a:t>
            </a:r>
            <a:r>
              <a:rPr lang="en-US" i="1" dirty="0">
                <a:sym typeface="Wingdings" pitchFamily="2" charset="2"/>
              </a:rPr>
              <a:t>is the </a:t>
            </a:r>
            <a:r>
              <a:rPr lang="en-US" i="1" dirty="0"/>
              <a:t>residual deviance much greater than the residual degrees of freedom?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39B69-6F66-0E4E-9434-ED78A71D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0A9C-962E-2044-8305-8634F9413F49}" type="datetime1">
              <a:rPr lang="en-GB" smtClean="0"/>
              <a:t>20/09/2022</a:t>
            </a:fld>
            <a:r>
              <a:rPr lang="en-GB"/>
              <a:t>27/08/2018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454256E-BBA8-5D47-AAE9-C34249F8239E}"/>
                  </a:ext>
                </a:extLst>
              </p:cNvPr>
              <p:cNvSpPr/>
              <p:nvPr/>
            </p:nvSpPr>
            <p:spPr>
              <a:xfrm>
                <a:off x="1284349" y="1196752"/>
                <a:ext cx="9619128" cy="1035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+…+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 </m:t>
                      </m:r>
                    </m:oMath>
                  </m:oMathPara>
                </a14:m>
                <a:endParaRPr lang="en-US" sz="1800" b="1" i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endParaRPr lang="en-US" sz="600" b="1" i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2400" b="1" i="1" dirty="0">
                    <a:solidFill>
                      <a:srgbClr val="FF0000"/>
                    </a:solidFill>
                  </a:rPr>
                  <a:t>GLMM’s are linear models by definition</a:t>
                </a:r>
                <a:r>
                  <a:rPr lang="en-US" sz="2000" b="1" i="1" dirty="0">
                    <a:solidFill>
                      <a:schemeClr val="tx1"/>
                    </a:solidFill>
                  </a:rPr>
                  <a:t> 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454256E-BBA8-5D47-AAE9-C34249F82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49" y="1196752"/>
                <a:ext cx="9619128" cy="1035484"/>
              </a:xfrm>
              <a:prstGeom prst="roundRect">
                <a:avLst/>
              </a:prstGeom>
              <a:blipFill>
                <a:blip r:embed="rId2"/>
                <a:stretch>
                  <a:fillRect b="-23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836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37471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AU Passata" panose="020B0503030502030804" pitchFamily="34" charset="77"/>
              </a:rPr>
              <a:t>Generalised Linear Models (GLMM)</a:t>
            </a:r>
            <a:br>
              <a:rPr lang="en-GB" sz="4800" b="1" dirty="0">
                <a:latin typeface="AU Passata" panose="020B0503030502030804" pitchFamily="34" charset="77"/>
              </a:rPr>
            </a:br>
            <a:r>
              <a:rPr lang="en-GB" sz="4400" b="0" dirty="0">
                <a:latin typeface="AU Passata" panose="020B0503030502030804" pitchFamily="34" charset="77"/>
              </a:rPr>
              <a:t>Two important points</a:t>
            </a:r>
            <a:endParaRPr lang="en-GB" sz="4800" b="0" dirty="0">
              <a:latin typeface="AU Passata" panose="020B0503030502030804" pitchFamily="34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8"/>
            <a:ext cx="10220325" cy="411598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b="1" dirty="0">
                <a:latin typeface="AU Passata" panose="020B0503030502030804" pitchFamily="34" charset="77"/>
              </a:rPr>
              <a:t>GLMM are linear models by definition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2400" dirty="0">
                <a:latin typeface="AU Passata" panose="020B0503030502030804" pitchFamily="34" charset="77"/>
              </a:rPr>
              <a:t>A linear combination of predictors describes the relation between predictors.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2400" dirty="0">
                <a:latin typeface="AU Passata" panose="020B0503030502030804" pitchFamily="34" charset="77"/>
              </a:rPr>
              <a:t>Many elements of simple regressions can be translated to GLMM.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2400" b="1" dirty="0"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2400" b="1" dirty="0"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b="1" dirty="0">
                <a:latin typeface="AU Passata" panose="020B0503030502030804" pitchFamily="34" charset="77"/>
              </a:rPr>
              <a:t>GLMM are parametric models!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2400" b="1" dirty="0">
                <a:latin typeface="AU Passata" panose="020B0503030502030804" pitchFamily="34" charset="77"/>
              </a:rPr>
              <a:t>We assume that error terms follow a specific distribution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GB" sz="2400" dirty="0">
                <a:latin typeface="AU Passata" panose="020B0503030502030804" pitchFamily="34" charset="77"/>
              </a:rPr>
              <a:t>That distribution is </a:t>
            </a:r>
            <a:r>
              <a:rPr lang="en-GB" sz="2400" dirty="0">
                <a:latin typeface="AU Passata" panose="020B0503030502030804" pitchFamily="34" charset="77"/>
                <a:sym typeface="Wingdings"/>
              </a:rPr>
              <a:t>NOT NORMAL!!!</a:t>
            </a:r>
            <a:endParaRPr lang="en-GB" sz="2400" dirty="0">
              <a:latin typeface="AU Passata" panose="020B0503030502030804" pitchFamily="34" charset="77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GB" sz="2400" dirty="0">
                <a:latin typeface="AU Passata" panose="020B0503030502030804" pitchFamily="34" charset="77"/>
              </a:rPr>
              <a:t>These distributions are of the exponential family.</a:t>
            </a:r>
            <a:endParaRPr lang="en-GB" sz="2400" b="1" dirty="0">
              <a:solidFill>
                <a:srgbClr val="C00000"/>
              </a:solidFill>
              <a:latin typeface="AU Passata" panose="020B0503030502030804" pitchFamily="34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>
              <a:latin typeface="AU Passata" panose="020B05030305020308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726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+mn-lt"/>
              </a:rPr>
              <a:t>Generalised Linear Models (GLMM)</a:t>
            </a:r>
            <a:br>
              <a:rPr lang="en-GB" sz="4800" b="1" dirty="0">
                <a:latin typeface="+mn-lt"/>
              </a:rPr>
            </a:br>
            <a:r>
              <a:rPr lang="en-GB" sz="4400" b="0" dirty="0">
                <a:latin typeface="+mn-lt"/>
              </a:rPr>
              <a:t>Its’ parts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4396DBA-12D7-0543-8AA9-1974C386366F}"/>
                  </a:ext>
                </a:extLst>
              </p:cNvPr>
              <p:cNvSpPr/>
              <p:nvPr/>
            </p:nvSpPr>
            <p:spPr>
              <a:xfrm>
                <a:off x="315913" y="3526307"/>
                <a:ext cx="11557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𝑦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𝑖</m:t>
                          </m:r>
                        </m:sub>
                      </m:sSub>
                      <m:r>
                        <a:rPr lang="en-GB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=</m:t>
                      </m:r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en-GB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sub>
                      </m:sSub>
                      <m:r>
                        <a:rPr lang="en-GB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=</m:t>
                      </m:r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𝛽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0</m:t>
                          </m:r>
                        </m:sub>
                      </m:sSub>
                      <m:r>
                        <a:rPr lang="en-GB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+</m:t>
                      </m:r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𝛽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𝑋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1</m:t>
                          </m:r>
                        </m:sub>
                      </m:sSub>
                      <m:r>
                        <a:rPr lang="en-GB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+</m:t>
                      </m:r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𝛽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𝑋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2</m:t>
                          </m:r>
                        </m:sub>
                      </m:sSub>
                      <m:r>
                        <a:rPr lang="en-GB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+…+</m:t>
                      </m:r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𝛽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𝑋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𝑛</m:t>
                          </m:r>
                        </m:sub>
                      </m:sSub>
                      <m:r>
                        <a:rPr lang="en-GB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+</m:t>
                      </m:r>
                      <m:sSub>
                        <m:sSubPr>
                          <m:ctrlP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𝜖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4396DBA-12D7-0543-8AA9-1974C3863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3" y="3526307"/>
                <a:ext cx="11557000" cy="707886"/>
              </a:xfrm>
              <a:prstGeom prst="rect">
                <a:avLst/>
              </a:prstGeom>
              <a:blipFill>
                <a:blip r:embed="rId2"/>
                <a:stretch>
                  <a:fillRect l="-110" t="-3571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F4A9BF1-6EB3-F845-9CD4-7873A8313654}"/>
              </a:ext>
            </a:extLst>
          </p:cNvPr>
          <p:cNvSpPr/>
          <p:nvPr/>
        </p:nvSpPr>
        <p:spPr>
          <a:xfrm>
            <a:off x="10555529" y="4839117"/>
            <a:ext cx="1368152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/>
              <a:t>Error</a:t>
            </a:r>
            <a:endParaRPr lang="en-GB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90696-CC67-284A-99F9-1D6AE8116290}"/>
              </a:ext>
            </a:extLst>
          </p:cNvPr>
          <p:cNvSpPr/>
          <p:nvPr/>
        </p:nvSpPr>
        <p:spPr>
          <a:xfrm>
            <a:off x="5561035" y="1778098"/>
            <a:ext cx="2948301" cy="110799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>
                <a:sym typeface="Wingdings"/>
              </a:rPr>
              <a:t>Systematic component</a:t>
            </a:r>
            <a:endParaRPr lang="en-GB" sz="1600" dirty="0">
              <a:sym typeface="Wingdings"/>
            </a:endParaRPr>
          </a:p>
          <a:p>
            <a:pPr algn="ctr">
              <a:lnSpc>
                <a:spcPct val="100000"/>
              </a:lnSpc>
            </a:pPr>
            <a:r>
              <a:rPr lang="en-GB" sz="1600" dirty="0">
                <a:sym typeface="Wingdings"/>
              </a:rPr>
              <a:t>represent the predictors X </a:t>
            </a:r>
            <a:endParaRPr lang="en-GB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4EB1C2-6C97-1249-9C4F-10028B43EAEA}"/>
              </a:ext>
            </a:extLst>
          </p:cNvPr>
          <p:cNvSpPr/>
          <p:nvPr/>
        </p:nvSpPr>
        <p:spPr>
          <a:xfrm>
            <a:off x="973144" y="4853935"/>
            <a:ext cx="3503581" cy="120032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/>
              <a:t>Link function</a:t>
            </a:r>
          </a:p>
          <a:p>
            <a:pPr algn="ctr">
              <a:lnSpc>
                <a:spcPct val="100000"/>
              </a:lnSpc>
            </a:pPr>
            <a:r>
              <a:rPr lang="en-GB" sz="1600" dirty="0"/>
              <a:t>the expression linking the expected value of the response variable Y to predictors X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863BA7-98A4-EC46-826C-AA5266F27F52}"/>
              </a:ext>
            </a:extLst>
          </p:cNvPr>
          <p:cNvSpPr/>
          <p:nvPr/>
        </p:nvSpPr>
        <p:spPr>
          <a:xfrm>
            <a:off x="510853" y="2003528"/>
            <a:ext cx="3582581" cy="954107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dirty="0"/>
              <a:t>Random component</a:t>
            </a:r>
          </a:p>
          <a:p>
            <a:pPr algn="ctr">
              <a:lnSpc>
                <a:spcPct val="100000"/>
              </a:lnSpc>
            </a:pPr>
            <a:r>
              <a:rPr lang="en-GB" sz="1600" dirty="0">
                <a:sym typeface="Wingdings"/>
              </a:rPr>
              <a:t>defines the probability distribution of the response variable </a:t>
            </a:r>
            <a:r>
              <a:rPr lang="en-GB" sz="1600" b="1" dirty="0">
                <a:sym typeface="Wingdings"/>
              </a:rPr>
              <a:t>Y</a:t>
            </a:r>
            <a:endParaRPr lang="en-GB" sz="2400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89A94B4-B9D2-CE48-B2F6-68B22E689D37}"/>
              </a:ext>
            </a:extLst>
          </p:cNvPr>
          <p:cNvSpPr/>
          <p:nvPr/>
        </p:nvSpPr>
        <p:spPr bwMode="auto">
          <a:xfrm rot="5400000">
            <a:off x="1933675" y="4167479"/>
            <a:ext cx="492523" cy="645081"/>
          </a:xfrm>
          <a:prstGeom prst="rightBrace">
            <a:avLst>
              <a:gd name="adj1" fmla="val 47414"/>
              <a:gd name="adj2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A9D0502-116D-9845-BDA9-A4B2FB601D40}"/>
              </a:ext>
            </a:extLst>
          </p:cNvPr>
          <p:cNvSpPr/>
          <p:nvPr/>
        </p:nvSpPr>
        <p:spPr bwMode="auto">
          <a:xfrm rot="16200000">
            <a:off x="6702046" y="-212735"/>
            <a:ext cx="616714" cy="7028330"/>
          </a:xfrm>
          <a:prstGeom prst="rightBrace">
            <a:avLst>
              <a:gd name="adj1" fmla="val 47414"/>
              <a:gd name="adj2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FDD2DD2-99DD-754F-B38C-ED6C3659451B}"/>
              </a:ext>
            </a:extLst>
          </p:cNvPr>
          <p:cNvSpPr/>
          <p:nvPr/>
        </p:nvSpPr>
        <p:spPr bwMode="auto">
          <a:xfrm rot="5400000">
            <a:off x="11246925" y="4103228"/>
            <a:ext cx="495191" cy="645081"/>
          </a:xfrm>
          <a:prstGeom prst="rightBrace">
            <a:avLst>
              <a:gd name="adj1" fmla="val 47414"/>
              <a:gd name="adj2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162D40C-EB92-464F-991A-B0463B0863F3}"/>
              </a:ext>
            </a:extLst>
          </p:cNvPr>
          <p:cNvSpPr/>
          <p:nvPr/>
        </p:nvSpPr>
        <p:spPr bwMode="auto">
          <a:xfrm rot="16200000">
            <a:off x="446217" y="3098700"/>
            <a:ext cx="495191" cy="645081"/>
          </a:xfrm>
          <a:prstGeom prst="rightBrace">
            <a:avLst>
              <a:gd name="adj1" fmla="val 47414"/>
              <a:gd name="adj2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Generalised Linear Models (GLMM)</a:t>
            </a:r>
            <a:br>
              <a:rPr lang="en-GB" sz="4800" b="1" dirty="0"/>
            </a:br>
            <a:r>
              <a:rPr lang="en-GB" sz="4400" b="0" dirty="0"/>
              <a:t>The random part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As in simple linear regressions, </a:t>
            </a:r>
            <a:r>
              <a:rPr lang="en-US" sz="2400" b="1" dirty="0"/>
              <a:t>Y</a:t>
            </a:r>
            <a:r>
              <a:rPr lang="en-US" sz="2400" dirty="0"/>
              <a:t> is the </a:t>
            </a:r>
            <a:r>
              <a:rPr lang="en-US" sz="2400" b="1" dirty="0"/>
              <a:t>random variable </a:t>
            </a:r>
            <a:r>
              <a:rPr lang="en-US" sz="2400" dirty="0">
                <a:sym typeface="Wingdings"/>
              </a:rPr>
              <a:t> hence the random part refers to </a:t>
            </a:r>
            <a:r>
              <a:rPr lang="en-US" sz="2400" b="1" dirty="0">
                <a:sym typeface="Wingdings"/>
              </a:rPr>
              <a:t>Y</a:t>
            </a:r>
          </a:p>
          <a:p>
            <a:pPr>
              <a:buNone/>
            </a:pPr>
            <a:endParaRPr lang="en-US" sz="1200" b="1" dirty="0">
              <a:sym typeface="Wingdings"/>
            </a:endParaRPr>
          </a:p>
          <a:p>
            <a:r>
              <a:rPr lang="en-US" sz="2400" dirty="0"/>
              <a:t>As a </a:t>
            </a:r>
            <a:r>
              <a:rPr lang="en-US" sz="2400" b="1" dirty="0"/>
              <a:t>random variable</a:t>
            </a:r>
            <a:r>
              <a:rPr lang="en-US" sz="2400" dirty="0"/>
              <a:t>, it can be described by a probability distribution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4F6370-B144-314D-9E45-5167CFFE8991}"/>
              </a:ext>
            </a:extLst>
          </p:cNvPr>
          <p:cNvSpPr/>
          <p:nvPr/>
        </p:nvSpPr>
        <p:spPr bwMode="auto">
          <a:xfrm>
            <a:off x="927554" y="3703564"/>
            <a:ext cx="2543575" cy="129966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800" b="1" dirty="0">
                <a:solidFill>
                  <a:srgbClr val="C00000"/>
                </a:solidFill>
                <a:sym typeface="Wingdings"/>
              </a:rPr>
              <a:t>Gaussian</a:t>
            </a:r>
            <a:endParaRPr lang="en-US" sz="1200" dirty="0"/>
          </a:p>
          <a:p>
            <a:pPr algn="ctr">
              <a:lnSpc>
                <a:spcPct val="95000"/>
              </a:lnSpc>
            </a:pPr>
            <a:r>
              <a:rPr lang="en-US" sz="2000" dirty="0"/>
              <a:t>Continuous variables</a:t>
            </a:r>
          </a:p>
          <a:p>
            <a:pPr algn="ctr">
              <a:lnSpc>
                <a:spcPct val="95000"/>
              </a:lnSpc>
            </a:pPr>
            <a:r>
              <a:rPr lang="en-US" sz="1800" dirty="0"/>
              <a:t>Not bounded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2FA261-E5BF-4844-B64B-6FF31EE34742}"/>
              </a:ext>
            </a:extLst>
          </p:cNvPr>
          <p:cNvSpPr/>
          <p:nvPr/>
        </p:nvSpPr>
        <p:spPr bwMode="auto">
          <a:xfrm>
            <a:off x="4822624" y="3703564"/>
            <a:ext cx="2543575" cy="129966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800" b="1" dirty="0">
                <a:solidFill>
                  <a:srgbClr val="C00000"/>
                </a:solidFill>
                <a:sym typeface="Wingdings"/>
              </a:rPr>
              <a:t>Binomial</a:t>
            </a:r>
            <a:r>
              <a:rPr lang="en-US" sz="2000" b="1" dirty="0">
                <a:solidFill>
                  <a:srgbClr val="C00000"/>
                </a:solidFill>
                <a:sym typeface="Wingdings"/>
              </a:rPr>
              <a:t> </a:t>
            </a:r>
            <a:endParaRPr lang="en-US" sz="1200" b="1" dirty="0">
              <a:solidFill>
                <a:srgbClr val="C00000"/>
              </a:solidFill>
              <a:sym typeface="Wingdings"/>
            </a:endParaRPr>
          </a:p>
          <a:p>
            <a:pPr algn="ctr">
              <a:lnSpc>
                <a:spcPct val="95000"/>
              </a:lnSpc>
            </a:pPr>
            <a:r>
              <a:rPr lang="en-US" sz="2000" dirty="0"/>
              <a:t>Probability</a:t>
            </a:r>
          </a:p>
          <a:p>
            <a:pPr algn="ctr">
              <a:lnSpc>
                <a:spcPct val="95000"/>
              </a:lnSpc>
            </a:pPr>
            <a:r>
              <a:rPr lang="en-US" sz="2000" dirty="0"/>
              <a:t>Success/Failure</a:t>
            </a:r>
          </a:p>
          <a:p>
            <a:pPr algn="ctr">
              <a:lnSpc>
                <a:spcPct val="95000"/>
              </a:lnSpc>
            </a:pPr>
            <a:r>
              <a:rPr lang="en-US" sz="1800" dirty="0"/>
              <a:t>Bounded (0/1)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6D734E-0DA9-FD41-BF98-A47B2E050700}"/>
              </a:ext>
            </a:extLst>
          </p:cNvPr>
          <p:cNvSpPr/>
          <p:nvPr/>
        </p:nvSpPr>
        <p:spPr bwMode="auto">
          <a:xfrm>
            <a:off x="8717696" y="3703564"/>
            <a:ext cx="2543575" cy="1299662"/>
          </a:xfrm>
          <a:prstGeom prst="roundRect">
            <a:avLst/>
          </a:prstGeom>
          <a:solidFill>
            <a:schemeClr val="accent3"/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800" b="1" dirty="0">
                <a:solidFill>
                  <a:srgbClr val="C00000"/>
                </a:solidFill>
                <a:sym typeface="Wingdings"/>
              </a:rPr>
              <a:t>Poisson</a:t>
            </a:r>
            <a:endParaRPr lang="en-US" sz="1200" b="1" dirty="0">
              <a:solidFill>
                <a:srgbClr val="C00000"/>
              </a:solidFill>
              <a:sym typeface="Wingdings"/>
            </a:endParaRPr>
          </a:p>
          <a:p>
            <a:pPr algn="ctr">
              <a:lnSpc>
                <a:spcPct val="95000"/>
              </a:lnSpc>
            </a:pPr>
            <a:r>
              <a:rPr lang="en-US" sz="2000" dirty="0"/>
              <a:t>Counts</a:t>
            </a:r>
          </a:p>
          <a:p>
            <a:pPr algn="ctr">
              <a:lnSpc>
                <a:spcPct val="95000"/>
              </a:lnSpc>
            </a:pPr>
            <a:r>
              <a:rPr lang="en-US" sz="1800" dirty="0"/>
              <a:t>Not bounded</a:t>
            </a:r>
          </a:p>
          <a:p>
            <a:pPr algn="ctr">
              <a:lnSpc>
                <a:spcPct val="95000"/>
              </a:lnSpc>
            </a:pPr>
            <a:r>
              <a:rPr lang="en-US" sz="1800" dirty="0"/>
              <a:t>but discrete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48651-DC28-C945-8BCC-FB1966791167}"/>
              </a:ext>
            </a:extLst>
          </p:cNvPr>
          <p:cNvSpPr txBox="1"/>
          <p:nvPr/>
        </p:nvSpPr>
        <p:spPr>
          <a:xfrm>
            <a:off x="2761551" y="5288399"/>
            <a:ext cx="6665719" cy="818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The random variable distribution defines which is the best  link function to use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E27E3695-087F-B942-A7D5-48FAA8FCF6E7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 bwMode="auto">
          <a:xfrm rot="16200000" flipH="1">
            <a:off x="2133188" y="5069379"/>
            <a:ext cx="694516" cy="562209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A8B954B-CB44-914B-91C5-5EF15B58009F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 bwMode="auto">
          <a:xfrm rot="5400000">
            <a:off x="9361119" y="5069377"/>
            <a:ext cx="694516" cy="562214"/>
          </a:xfrm>
          <a:prstGeom prst="bentConnector2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C5313-B39F-704B-9A81-57EB84881737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 bwMode="auto">
          <a:xfrm flipH="1">
            <a:off x="6094411" y="5003226"/>
            <a:ext cx="1" cy="28517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6634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Generalised Linear Models (GLMM) </a:t>
            </a:r>
            <a:br>
              <a:rPr lang="en-GB" sz="4800" b="1" dirty="0"/>
            </a:br>
            <a:r>
              <a:rPr lang="en-GB" sz="4400" b="0" dirty="0"/>
              <a:t>The link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b="1" dirty="0"/>
                  <a:t>The Link function</a:t>
                </a:r>
                <a:r>
                  <a:rPr lang="en-US" sz="2400" dirty="0"/>
                  <a:t> connects the random and systematic component </a:t>
                </a:r>
                <a:endParaRPr lang="en-US" sz="2400" i="1" dirty="0">
                  <a:latin typeface="Cambria Math" charset="0"/>
                </a:endParaRPr>
              </a:p>
              <a:p>
                <a:endParaRPr lang="en-US" sz="2400" i="1" dirty="0">
                  <a:latin typeface="Cambria Math" charset="0"/>
                </a:endParaRPr>
              </a:p>
              <a:p>
                <a:pPr marL="252000" lvl="1" indent="0">
                  <a:buNone/>
                </a:pPr>
                <a:endParaRPr lang="en-US" sz="2400" i="1" dirty="0">
                  <a:latin typeface="Cambria Math" charset="0"/>
                </a:endParaRPr>
              </a:p>
              <a:p>
                <a:pPr lvl="1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: Link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: Parameters to be estimated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61" t="-2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27B97F-0334-D14A-95BD-83A28D3C7C0E}"/>
                  </a:ext>
                </a:extLst>
              </p:cNvPr>
              <p:cNvSpPr/>
              <p:nvPr/>
            </p:nvSpPr>
            <p:spPr>
              <a:xfrm>
                <a:off x="747142" y="2634596"/>
                <a:ext cx="1045902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d>
                            <m:d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sub>
                      </m:sSub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27B97F-0334-D14A-95BD-83A28D3C7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42" y="2634596"/>
                <a:ext cx="10459021" cy="707886"/>
              </a:xfrm>
              <a:prstGeom prst="rect">
                <a:avLst/>
              </a:prstGeom>
              <a:blipFill>
                <a:blip r:embed="rId3"/>
                <a:stretch>
                  <a:fillRect t="-12281" b="-26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83291E-A59D-5F42-863F-5ACDA7766ED8}"/>
              </a:ext>
            </a:extLst>
          </p:cNvPr>
          <p:cNvSpPr/>
          <p:nvPr/>
        </p:nvSpPr>
        <p:spPr bwMode="auto">
          <a:xfrm>
            <a:off x="1689239" y="4905561"/>
            <a:ext cx="8412480" cy="1129798"/>
          </a:xfrm>
          <a:prstGeom prst="roundRect">
            <a:avLst/>
          </a:prstGeom>
          <a:solidFill>
            <a:schemeClr val="accent2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The link function is the translator that links the predictors and 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42626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F07EB7-F187-E543-8ED0-1508B36A8038}"/>
              </a:ext>
            </a:extLst>
          </p:cNvPr>
          <p:cNvSpPr/>
          <p:nvPr/>
        </p:nvSpPr>
        <p:spPr bwMode="auto">
          <a:xfrm>
            <a:off x="4474825" y="3353929"/>
            <a:ext cx="3298768" cy="2556000"/>
          </a:xfrm>
          <a:prstGeom prst="roundRect">
            <a:avLst>
              <a:gd name="adj" fmla="val 7472"/>
            </a:avLst>
          </a:prstGeom>
          <a:solidFill>
            <a:schemeClr val="tx2">
              <a:lumMod val="25000"/>
              <a:lumOff val="75000"/>
            </a:schemeClr>
          </a:solidFill>
          <a:ln w="38100">
            <a:noFill/>
            <a:prstDash val="dash"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endParaRPr lang="en-GB" sz="32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FE9E643-5F2C-5F4E-AFCB-902E7DB1AE15}"/>
              </a:ext>
            </a:extLst>
          </p:cNvPr>
          <p:cNvSpPr/>
          <p:nvPr/>
        </p:nvSpPr>
        <p:spPr bwMode="auto">
          <a:xfrm>
            <a:off x="1231918" y="3353929"/>
            <a:ext cx="2611067" cy="2556000"/>
          </a:xfrm>
          <a:prstGeom prst="roundRect">
            <a:avLst>
              <a:gd name="adj" fmla="val 7472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noFill/>
            <a:prstDash val="dash"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endParaRPr lang="en-GB" sz="3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8648059-0901-AC4C-82D7-89E5AA9D1037}"/>
              </a:ext>
            </a:extLst>
          </p:cNvPr>
          <p:cNvSpPr/>
          <p:nvPr/>
        </p:nvSpPr>
        <p:spPr bwMode="auto">
          <a:xfrm>
            <a:off x="8405434" y="3353929"/>
            <a:ext cx="2611067" cy="2556000"/>
          </a:xfrm>
          <a:prstGeom prst="roundRect">
            <a:avLst>
              <a:gd name="adj" fmla="val 7472"/>
            </a:avLst>
          </a:prstGeom>
          <a:solidFill>
            <a:schemeClr val="bg2">
              <a:lumMod val="50000"/>
              <a:lumOff val="50000"/>
            </a:schemeClr>
          </a:solidFill>
          <a:ln w="38100">
            <a:noFill/>
            <a:prstDash val="dash"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endParaRPr lang="en-GB" sz="3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>
                <a:cs typeface="+mn-cs"/>
              </a:rPr>
              <a:t>Generalised Linear Models (GLMM)</a:t>
            </a:r>
            <a:br>
              <a:rPr lang="en-GB" b="1">
                <a:cs typeface="+mn-cs"/>
              </a:rPr>
            </a:br>
            <a:r>
              <a:rPr lang="en-GB" sz="4100" b="1">
                <a:cs typeface="+mn-cs"/>
              </a:rPr>
              <a:t> The link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859599"/>
            <a:ext cx="10220325" cy="1193410"/>
          </a:xfrm>
          <a:solidFill>
            <a:schemeClr val="accent2"/>
          </a:solidFill>
        </p:spPr>
        <p:txBody>
          <a:bodyPr anchor="ctr">
            <a:no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Link function transform the relation between Y and X so that it can be evaluated as a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3F3525-EAE1-634F-83BB-2BCE0D8E3B8C}"/>
                  </a:ext>
                </a:extLst>
              </p:cNvPr>
              <p:cNvSpPr/>
              <p:nvPr/>
            </p:nvSpPr>
            <p:spPr>
              <a:xfrm>
                <a:off x="4532001" y="4421613"/>
                <a:ext cx="3130508" cy="135928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800" b="1" dirty="0">
                    <a:latin typeface="AU Passata" panose="020B0503030502030804" pitchFamily="34" charset="77"/>
                  </a:rPr>
                  <a:t>Logit link</a:t>
                </a: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en-GB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800" b="1" dirty="0">
                    <a:latin typeface="AU Passata" panose="020B0503030502030804" pitchFamily="34" charset="77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GB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d>
                              <m:dPr>
                                <m:ctrlPr>
                                  <a:rPr lang="en-GB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2800" b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GB" sz="2800" b="1" dirty="0">
                  <a:latin typeface="AU Passata" panose="020B0503030502030804" pitchFamily="34" charset="77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GB" sz="2000" dirty="0">
                    <a:latin typeface="AU Passata" panose="020B0503030502030804" pitchFamily="34" charset="77"/>
                  </a:rPr>
                  <a:t>Logistic regression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3F3525-EAE1-634F-83BB-2BCE0D8E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01" y="4421613"/>
                <a:ext cx="3130508" cy="1359283"/>
              </a:xfrm>
              <a:prstGeom prst="rect">
                <a:avLst/>
              </a:prstGeom>
              <a:blipFill>
                <a:blip r:embed="rId2"/>
                <a:stretch>
                  <a:fillRect t="-32407" b="-768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558FD42-38EA-9D44-9FD6-07CD7722BB74}"/>
              </a:ext>
            </a:extLst>
          </p:cNvPr>
          <p:cNvSpPr/>
          <p:nvPr/>
        </p:nvSpPr>
        <p:spPr>
          <a:xfrm>
            <a:off x="4474824" y="3339796"/>
            <a:ext cx="32987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/>
              <a:t>binary or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0B3AE-A7D1-984D-894C-B885C64690EA}"/>
                  </a:ext>
                </a:extLst>
              </p:cNvPr>
              <p:cNvSpPr/>
              <p:nvPr/>
            </p:nvSpPr>
            <p:spPr>
              <a:xfrm>
                <a:off x="1195761" y="4299079"/>
                <a:ext cx="2683380" cy="160435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GB" sz="2800" b="1" dirty="0">
                    <a:latin typeface="AU Passata" panose="020B0503030502030804" pitchFamily="34" charset="77"/>
                  </a:rPr>
                  <a:t>Identity link</a:t>
                </a:r>
              </a:p>
              <a:p>
                <a:pPr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latin typeface="Cambria Math" charset="0"/>
                                <a:ea typeface="Cambria Math" charset="0"/>
                              </a:rPr>
                              <m:t>𝜇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800" dirty="0">
                    <a:latin typeface="AU Passata" panose="020B0503030502030804" pitchFamily="34" charset="77"/>
                  </a:rPr>
                  <a:t>=</a:t>
                </a:r>
                <a:r>
                  <a:rPr lang="en-GB" sz="2800" dirty="0">
                    <a:latin typeface="AU Passata" panose="020B0503030502030804" pitchFamily="34" charset="77"/>
                    <a:ea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Cambria Math" charset="0"/>
                      </a:rPr>
                      <m:t>𝜇</m:t>
                    </m:r>
                  </m:oMath>
                </a14:m>
                <a:endParaRPr lang="en-GB" sz="2800" dirty="0">
                  <a:latin typeface="AU Passata" panose="020B0503030502030804" pitchFamily="34" charset="77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GB" sz="2000" dirty="0">
                    <a:latin typeface="AU Passata" panose="020B0503030502030804" pitchFamily="34" charset="77"/>
                  </a:rPr>
                  <a:t>Traditional Linear model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0B3AE-A7D1-984D-894C-B885C6469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61" y="4299079"/>
                <a:ext cx="2683380" cy="1604350"/>
              </a:xfrm>
              <a:prstGeom prst="rect">
                <a:avLst/>
              </a:prstGeom>
              <a:blipFill>
                <a:blip r:embed="rId3"/>
                <a:stretch>
                  <a:fillRect t="-3150" b="-55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6185C96-C1A3-B24B-836B-6056970D824B}"/>
              </a:ext>
            </a:extLst>
          </p:cNvPr>
          <p:cNvSpPr/>
          <p:nvPr/>
        </p:nvSpPr>
        <p:spPr>
          <a:xfrm>
            <a:off x="1231918" y="3339796"/>
            <a:ext cx="26110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/>
              <a:t>continuous responses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A8D78C-9CD3-B841-B725-EE9C09C54A47}"/>
                  </a:ext>
                </a:extLst>
              </p:cNvPr>
              <p:cNvSpPr/>
              <p:nvPr/>
            </p:nvSpPr>
            <p:spPr>
              <a:xfrm>
                <a:off x="8369277" y="4452968"/>
                <a:ext cx="2683380" cy="129657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800" b="1" dirty="0">
                    <a:latin typeface="AU Passata" panose="020B0503030502030804" pitchFamily="34" charset="77"/>
                  </a:rPr>
                  <a:t>Log-link</a:t>
                </a: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en-GB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800" b="1" dirty="0">
                    <a:latin typeface="AU Passata" panose="020B0503030502030804" pitchFamily="34" charset="77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GB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GB" sz="2800" b="1" dirty="0">
                  <a:latin typeface="AU Passata" panose="020B0503030502030804" pitchFamily="34" charset="77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GB" sz="2000" dirty="0">
                    <a:latin typeface="AU Passata" panose="020B0503030502030804" pitchFamily="34" charset="77"/>
                  </a:rPr>
                  <a:t>Poisson regression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A8D78C-9CD3-B841-B725-EE9C09C54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277" y="4452968"/>
                <a:ext cx="2683380" cy="1296573"/>
              </a:xfrm>
              <a:prstGeom prst="rect">
                <a:avLst/>
              </a:prstGeom>
              <a:blipFill>
                <a:blip r:embed="rId4"/>
                <a:stretch>
                  <a:fillRect t="-3883" b="-67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6641F7E-C3D7-2842-BEB0-BDEA7736DF04}"/>
              </a:ext>
            </a:extLst>
          </p:cNvPr>
          <p:cNvSpPr/>
          <p:nvPr/>
        </p:nvSpPr>
        <p:spPr>
          <a:xfrm>
            <a:off x="8405434" y="3339796"/>
            <a:ext cx="26110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800" dirty="0"/>
              <a:t>count responses</a:t>
            </a:r>
          </a:p>
        </p:txBody>
      </p:sp>
    </p:spTree>
    <p:extLst>
      <p:ext uri="{BB962C8B-B14F-4D97-AF65-F5344CB8AC3E}">
        <p14:creationId xmlns:p14="http://schemas.microsoft.com/office/powerpoint/2010/main" val="32276554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2292</Words>
  <Application>Microsoft Macintosh PowerPoint</Application>
  <PresentationFormat>Custom</PresentationFormat>
  <Paragraphs>356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Courier New</vt:lpstr>
      <vt:lpstr>AU Passata Light</vt:lpstr>
      <vt:lpstr>AU Passata</vt:lpstr>
      <vt:lpstr>Georgia</vt:lpstr>
      <vt:lpstr>AU Peto</vt:lpstr>
      <vt:lpstr>Wingdings 3</vt:lpstr>
      <vt:lpstr>Calibri</vt:lpstr>
      <vt:lpstr>Cambria Math</vt:lpstr>
      <vt:lpstr>AU 16:9</vt:lpstr>
      <vt:lpstr>LINEAR regression II Generalised Linear Models </vt:lpstr>
      <vt:lpstr>Generalised LINEAR regressions What we will talk about today</vt:lpstr>
      <vt:lpstr>PowerPoint Presentation</vt:lpstr>
      <vt:lpstr>Generalised Linear Models (GLMM)</vt:lpstr>
      <vt:lpstr>Generalised Linear Models (GLMM) Two important points</vt:lpstr>
      <vt:lpstr>Generalised Linear Models (GLMM) Its’ parts</vt:lpstr>
      <vt:lpstr>Generalised Linear Models (GLMM) The random part</vt:lpstr>
      <vt:lpstr>Generalised Linear Models (GLMM)  The link function</vt:lpstr>
      <vt:lpstr>Generalised Linear Models (GLMM)  The link function</vt:lpstr>
      <vt:lpstr>Generalised Linear Models Types we will discuss</vt:lpstr>
      <vt:lpstr>PowerPoint Presentation</vt:lpstr>
      <vt:lpstr>Generalized Linear Models Logistic regressions</vt:lpstr>
      <vt:lpstr>Logistic regressions - Its’ parts</vt:lpstr>
      <vt:lpstr>Generalized Linear Models Poisson regressions</vt:lpstr>
      <vt:lpstr>Poisson regressions - Its’ parts</vt:lpstr>
      <vt:lpstr>PowerPoint Presentation</vt:lpstr>
      <vt:lpstr>Logistic regressions - Assumptions</vt:lpstr>
      <vt:lpstr>Logistic regressions - Assumptions</vt:lpstr>
      <vt:lpstr>Poisson regressions - Assumptions</vt:lpstr>
      <vt:lpstr>Poisson regressions - Assumptions</vt:lpstr>
      <vt:lpstr>Standardised residuals</vt:lpstr>
      <vt:lpstr>Standardised residuals</vt:lpstr>
      <vt:lpstr>PowerPoint Presentation</vt:lpstr>
      <vt:lpstr>How the parameters are estimated GLMMs use Maximum likelihood!</vt:lpstr>
      <vt:lpstr>How the parameters are estimated GLMMs use Maximum likelihood!</vt:lpstr>
      <vt:lpstr>How the parameters are estimated GLMMs use Maximum likelihood!</vt:lpstr>
      <vt:lpstr>PowerPoint Presentation</vt:lpstr>
      <vt:lpstr>Logistic regressions odds ratio and reg. coefficients</vt:lpstr>
      <vt:lpstr>Logistic/Poisson regressions Importance of predictors</vt:lpstr>
      <vt:lpstr>Logistic/Poisson regressions Importance of predictors</vt:lpstr>
      <vt:lpstr>Logistic/Poisson regressions The Wald-t statistic</vt:lpstr>
      <vt:lpstr>Logistic/Poisson regressions G2 tests</vt:lpstr>
      <vt:lpstr>Logistic/Poisson regressions   G2 tests</vt:lpstr>
      <vt:lpstr>Logistic/Poisson regressions How good is my model?</vt:lpstr>
      <vt:lpstr>PowerPoint Presentation</vt:lpstr>
      <vt:lpstr>Poisson regressions The over dispersion problem</vt:lpstr>
      <vt:lpstr>Poisson regressions The over dispersion problem</vt:lpstr>
      <vt:lpstr>Poisson regressions Zero inflation</vt:lpstr>
      <vt:lpstr>Beyond Poisson regressions Dealing with too many zeros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2019-09-17T10:16:11Z</cp:lastPrinted>
  <dcterms:modified xsi:type="dcterms:W3CDTF">2022-09-20T07:16:26Z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636709475525575023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2665</vt:lpwstr>
  </property>
  <property fmtid="{D5CDD505-2E9C-101B-9397-08002B2CF9AE}" pid="62" name="colorthemechange">
    <vt:lpwstr>True</vt:lpwstr>
  </property>
</Properties>
</file>